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  <p:sldMasterId id="2147483693" r:id="rId3"/>
    <p:sldMasterId id="2147483697" r:id="rId4"/>
    <p:sldMasterId id="2147483699" r:id="rId5"/>
  </p:sldMasterIdLst>
  <p:notesMasterIdLst>
    <p:notesMasterId r:id="rId23"/>
  </p:notesMasterIdLst>
  <p:sldIdLst>
    <p:sldId id="830" r:id="rId6"/>
    <p:sldId id="3912" r:id="rId7"/>
    <p:sldId id="2848" r:id="rId8"/>
    <p:sldId id="2847" r:id="rId9"/>
    <p:sldId id="3918" r:id="rId10"/>
    <p:sldId id="3916" r:id="rId11"/>
    <p:sldId id="331" r:id="rId12"/>
    <p:sldId id="341" r:id="rId13"/>
    <p:sldId id="326" r:id="rId14"/>
    <p:sldId id="342" r:id="rId15"/>
    <p:sldId id="343" r:id="rId16"/>
    <p:sldId id="3919" r:id="rId17"/>
    <p:sldId id="336" r:id="rId18"/>
    <p:sldId id="344" r:id="rId19"/>
    <p:sldId id="345" r:id="rId20"/>
    <p:sldId id="346" r:id="rId21"/>
    <p:sldId id="3921" r:id="rId2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4E5"/>
    <a:srgbClr val="E69F00"/>
    <a:srgbClr val="FEF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1er trim.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Hoja1!$A$2:$A$27</c:f>
              <c:strCache>
                <c:ptCount val="2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 1/</c:v>
                </c:pt>
                <c:pt idx="10">
                  <c:v>2015 2/</c:v>
                </c:pt>
                <c:pt idx="11">
                  <c:v>2015 3/</c:v>
                </c:pt>
                <c:pt idx="12">
                  <c:v>2016 4/</c:v>
                </c:pt>
                <c:pt idx="13">
                  <c:v>2016 5/</c:v>
                </c:pt>
                <c:pt idx="14">
                  <c:v>2017 6/</c:v>
                </c:pt>
                <c:pt idx="15">
                  <c:v>2017 7/</c:v>
                </c:pt>
                <c:pt idx="16">
                  <c:v>2018 8/</c:v>
                </c:pt>
                <c:pt idx="17">
                  <c:v>2018 9/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</c:strCache>
            </c:strRef>
          </c:cat>
          <c:val>
            <c:numRef>
              <c:f>Hoja1!$B$2:$B$27</c:f>
              <c:numCache>
                <c:formatCode>#,##0</c:formatCode>
                <c:ptCount val="21"/>
                <c:pt idx="0">
                  <c:v>48396</c:v>
                </c:pt>
                <c:pt idx="1">
                  <c:v>51021</c:v>
                </c:pt>
                <c:pt idx="2">
                  <c:v>58385</c:v>
                </c:pt>
                <c:pt idx="3">
                  <c:v>64447</c:v>
                </c:pt>
                <c:pt idx="4">
                  <c:v>70705</c:v>
                </c:pt>
                <c:pt idx="5">
                  <c:v>73368</c:v>
                </c:pt>
                <c:pt idx="6">
                  <c:v>73821</c:v>
                </c:pt>
                <c:pt idx="7">
                  <c:v>71378</c:v>
                </c:pt>
                <c:pt idx="8">
                  <c:v>75403</c:v>
                </c:pt>
                <c:pt idx="9">
                  <c:v>84743</c:v>
                </c:pt>
                <c:pt idx="10">
                  <c:v>92142</c:v>
                </c:pt>
                <c:pt idx="11">
                  <c:v>84339</c:v>
                </c:pt>
                <c:pt idx="12">
                  <c:v>84827</c:v>
                </c:pt>
                <c:pt idx="13">
                  <c:v>77959</c:v>
                </c:pt>
                <c:pt idx="14" formatCode="#,##0.00">
                  <c:v>70597.2</c:v>
                </c:pt>
                <c:pt idx="15" formatCode="#,##0.00">
                  <c:v>66487.3</c:v>
                </c:pt>
                <c:pt idx="16" formatCode="#,##0.00">
                  <c:v>72125.5</c:v>
                </c:pt>
                <c:pt idx="17" formatCode="#,##0.00">
                  <c:v>70726</c:v>
                </c:pt>
                <c:pt idx="18" formatCode="#,##0.00">
                  <c:v>65435</c:v>
                </c:pt>
                <c:pt idx="19" formatCode="#,##0.00">
                  <c:v>47576.9</c:v>
                </c:pt>
                <c:pt idx="20" formatCode="#,##0.00">
                  <c:v>49292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9C-40A0-8638-6999601C6D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1387296"/>
        <c:axId val="941387712"/>
      </c:barChart>
      <c:catAx>
        <c:axId val="94138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41387712"/>
        <c:crosses val="autoZero"/>
        <c:auto val="1"/>
        <c:lblAlgn val="ctr"/>
        <c:lblOffset val="100"/>
        <c:noMultiLvlLbl val="0"/>
      </c:catAx>
      <c:valAx>
        <c:axId val="94138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941387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1er trim.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11"/>
                <c:pt idx="0">
                  <c:v>2015 2/</c:v>
                </c:pt>
                <c:pt idx="1">
                  <c:v>2015 3/</c:v>
                </c:pt>
                <c:pt idx="2">
                  <c:v>2016 4/</c:v>
                </c:pt>
                <c:pt idx="3">
                  <c:v>2016 5/</c:v>
                </c:pt>
                <c:pt idx="4">
                  <c:v>2017 6/</c:v>
                </c:pt>
                <c:pt idx="5">
                  <c:v>2017 7/</c:v>
                </c:pt>
                <c:pt idx="6">
                  <c:v>2018 8/</c:v>
                </c:pt>
                <c:pt idx="7">
                  <c:v>2018 9/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Hoja1!$B$2:$B$12</c:f>
              <c:numCache>
                <c:formatCode>#,##0</c:formatCode>
                <c:ptCount val="11"/>
                <c:pt idx="0">
                  <c:v>92142</c:v>
                </c:pt>
                <c:pt idx="1">
                  <c:v>84339</c:v>
                </c:pt>
                <c:pt idx="2">
                  <c:v>84827</c:v>
                </c:pt>
                <c:pt idx="3">
                  <c:v>77959</c:v>
                </c:pt>
                <c:pt idx="4" formatCode="#,##0.00">
                  <c:v>70597.2</c:v>
                </c:pt>
                <c:pt idx="5" formatCode="#,##0.00">
                  <c:v>66487.3</c:v>
                </c:pt>
                <c:pt idx="6" formatCode="#,##0.00">
                  <c:v>72125.5</c:v>
                </c:pt>
                <c:pt idx="7" formatCode="#,##0.00">
                  <c:v>70726</c:v>
                </c:pt>
                <c:pt idx="8" formatCode="#,##0.00">
                  <c:v>65435</c:v>
                </c:pt>
                <c:pt idx="9" formatCode="#,##0.00">
                  <c:v>47576.9</c:v>
                </c:pt>
                <c:pt idx="10" formatCode="#,##0.00">
                  <c:v>49292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FD-4F5E-8B6E-A6AF1720CF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77382272"/>
        <c:axId val="1077377696"/>
      </c:barChart>
      <c:catAx>
        <c:axId val="107738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077377696"/>
        <c:crosses val="autoZero"/>
        <c:auto val="1"/>
        <c:lblAlgn val="ctr"/>
        <c:lblOffset val="100"/>
        <c:noMultiLvlLbl val="0"/>
      </c:catAx>
      <c:valAx>
        <c:axId val="1077377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07738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832AD5-157F-4101-B563-0A521742577E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739F9B1-61A4-4D00-B76D-F33406307326}">
      <dgm:prSet custT="1"/>
      <dgm:spPr/>
      <dgm:t>
        <a:bodyPr/>
        <a:lstStyle/>
        <a:p>
          <a:r>
            <a:rPr lang="es-ES" sz="1800" b="1" dirty="0"/>
            <a:t>Apoyos a la Comercialización.</a:t>
          </a:r>
          <a:endParaRPr lang="es-MX" sz="1800" dirty="0"/>
        </a:p>
      </dgm:t>
    </dgm:pt>
    <dgm:pt modelId="{A26325F8-9626-47EF-8D2C-8935C58185B5}" type="parTrans" cxnId="{E921B43E-E0CA-4B31-AF89-705431C3FBC9}">
      <dgm:prSet/>
      <dgm:spPr/>
      <dgm:t>
        <a:bodyPr/>
        <a:lstStyle/>
        <a:p>
          <a:endParaRPr lang="es-MX" sz="1800"/>
        </a:p>
      </dgm:t>
    </dgm:pt>
    <dgm:pt modelId="{83DEE891-CD31-4E11-A978-392FD0924FED}" type="sibTrans" cxnId="{E921B43E-E0CA-4B31-AF89-705431C3FBC9}">
      <dgm:prSet/>
      <dgm:spPr/>
      <dgm:t>
        <a:bodyPr/>
        <a:lstStyle/>
        <a:p>
          <a:endParaRPr lang="es-MX" sz="1800"/>
        </a:p>
      </dgm:t>
    </dgm:pt>
    <dgm:pt modelId="{9D6C0259-C735-4A95-972B-DD0E294530E2}">
      <dgm:prSet custT="1"/>
      <dgm:spPr/>
      <dgm:t>
        <a:bodyPr/>
        <a:lstStyle/>
        <a:p>
          <a:r>
            <a:rPr lang="es-ES" sz="1800" b="1" dirty="0"/>
            <a:t>Concurrencia con las Entidades Federativas.</a:t>
          </a:r>
          <a:endParaRPr lang="es-MX" sz="1800" dirty="0"/>
        </a:p>
      </dgm:t>
    </dgm:pt>
    <dgm:pt modelId="{0903671B-BA3B-46E5-8BC5-87057A30D7A9}" type="parTrans" cxnId="{1F4BF84F-2A86-40AF-A31A-B341A131C5AE}">
      <dgm:prSet/>
      <dgm:spPr/>
      <dgm:t>
        <a:bodyPr/>
        <a:lstStyle/>
        <a:p>
          <a:endParaRPr lang="es-MX" sz="1800"/>
        </a:p>
      </dgm:t>
    </dgm:pt>
    <dgm:pt modelId="{5D97E19C-4EE7-421B-85B4-728E26365F10}" type="sibTrans" cxnId="{1F4BF84F-2A86-40AF-A31A-B341A131C5AE}">
      <dgm:prSet/>
      <dgm:spPr/>
      <dgm:t>
        <a:bodyPr/>
        <a:lstStyle/>
        <a:p>
          <a:endParaRPr lang="es-MX" sz="1800"/>
        </a:p>
      </dgm:t>
    </dgm:pt>
    <dgm:pt modelId="{540F074C-77D0-4708-AB7C-209819182583}">
      <dgm:prSet custT="1"/>
      <dgm:spPr/>
      <dgm:t>
        <a:bodyPr/>
        <a:lstStyle/>
        <a:p>
          <a:r>
            <a:rPr lang="es-ES" sz="1800" b="1" dirty="0"/>
            <a:t>Todos los de Fomento Productivo (Agrícola, Ganadero,  Pesquero y Acuícola, y de Productividad y Competitividad Agroalimentaria).</a:t>
          </a:r>
          <a:endParaRPr lang="es-MX" sz="1800" dirty="0"/>
        </a:p>
      </dgm:t>
    </dgm:pt>
    <dgm:pt modelId="{942512BB-CF9A-4E8D-A069-B4B3A5D41DA6}" type="parTrans" cxnId="{AEDC0F3A-7363-48F2-89EE-76884E676446}">
      <dgm:prSet/>
      <dgm:spPr/>
      <dgm:t>
        <a:bodyPr/>
        <a:lstStyle/>
        <a:p>
          <a:endParaRPr lang="es-MX" sz="1800"/>
        </a:p>
      </dgm:t>
    </dgm:pt>
    <dgm:pt modelId="{E8B1C698-4C59-4081-B313-0A91F4A73074}" type="sibTrans" cxnId="{AEDC0F3A-7363-48F2-89EE-76884E676446}">
      <dgm:prSet/>
      <dgm:spPr/>
      <dgm:t>
        <a:bodyPr/>
        <a:lstStyle/>
        <a:p>
          <a:endParaRPr lang="es-MX" sz="1800"/>
        </a:p>
      </dgm:t>
    </dgm:pt>
    <dgm:pt modelId="{2E956834-07BA-4A6B-BA3C-152D42547179}">
      <dgm:prSet custT="1"/>
      <dgm:spPr/>
      <dgm:t>
        <a:bodyPr/>
        <a:lstStyle/>
        <a:p>
          <a:r>
            <a:rPr lang="es-ES" sz="1800" b="1" dirty="0"/>
            <a:t>Sistema Nacional de Información para el Desarrollo Rural Sustentable (SNIDRUS).</a:t>
          </a:r>
          <a:endParaRPr lang="es-MX" sz="1800" dirty="0"/>
        </a:p>
      </dgm:t>
    </dgm:pt>
    <dgm:pt modelId="{7C926963-5C51-4B7F-A26F-B40903D9A03C}" type="parTrans" cxnId="{A2AF8804-1483-49D3-B4A5-395D2633C7FE}">
      <dgm:prSet/>
      <dgm:spPr/>
      <dgm:t>
        <a:bodyPr/>
        <a:lstStyle/>
        <a:p>
          <a:endParaRPr lang="es-MX" sz="1800"/>
        </a:p>
      </dgm:t>
    </dgm:pt>
    <dgm:pt modelId="{76902496-6C09-44A9-8928-E445817D324A}" type="sibTrans" cxnId="{A2AF8804-1483-49D3-B4A5-395D2633C7FE}">
      <dgm:prSet/>
      <dgm:spPr/>
      <dgm:t>
        <a:bodyPr/>
        <a:lstStyle/>
        <a:p>
          <a:endParaRPr lang="es-MX" sz="1800"/>
        </a:p>
      </dgm:t>
    </dgm:pt>
    <dgm:pt modelId="{9B7AF0D4-58D9-458E-A783-E478A686E19C}">
      <dgm:prSet custT="1"/>
      <dgm:spPr/>
      <dgm:t>
        <a:bodyPr/>
        <a:lstStyle/>
        <a:p>
          <a:r>
            <a:rPr lang="es-ES" sz="1800" b="1" dirty="0"/>
            <a:t>Sistema Nacional de Investigación Agrícola.</a:t>
          </a:r>
          <a:endParaRPr lang="es-MX" sz="1800" dirty="0"/>
        </a:p>
      </dgm:t>
    </dgm:pt>
    <dgm:pt modelId="{A4818E88-194F-4AC8-B4E5-BA355E78154E}" type="parTrans" cxnId="{7FDA273C-8648-4FB2-BCAD-D047EF2DA90C}">
      <dgm:prSet/>
      <dgm:spPr/>
      <dgm:t>
        <a:bodyPr/>
        <a:lstStyle/>
        <a:p>
          <a:endParaRPr lang="es-MX" sz="1800"/>
        </a:p>
      </dgm:t>
    </dgm:pt>
    <dgm:pt modelId="{780F853E-40E7-4A94-BB2E-F1FDE39BAD4A}" type="sibTrans" cxnId="{7FDA273C-8648-4FB2-BCAD-D047EF2DA90C}">
      <dgm:prSet/>
      <dgm:spPr/>
      <dgm:t>
        <a:bodyPr/>
        <a:lstStyle/>
        <a:p>
          <a:endParaRPr lang="es-MX" sz="1800"/>
        </a:p>
      </dgm:t>
    </dgm:pt>
    <dgm:pt modelId="{A75F352B-9E53-4440-8609-FD8FABC558B9}">
      <dgm:prSet custT="1"/>
      <dgm:spPr/>
      <dgm:t>
        <a:bodyPr/>
        <a:lstStyle/>
        <a:p>
          <a:r>
            <a:rPr lang="es-MX" sz="1600" b="1" dirty="0"/>
            <a:t>Incentivos a la Comercialización</a:t>
          </a:r>
        </a:p>
      </dgm:t>
    </dgm:pt>
    <dgm:pt modelId="{B952C1C3-B55F-4595-AEEE-A0895D83DF15}" type="parTrans" cxnId="{0CD241F9-2A2B-426F-8FFD-89A8806AB735}">
      <dgm:prSet/>
      <dgm:spPr/>
      <dgm:t>
        <a:bodyPr/>
        <a:lstStyle/>
        <a:p>
          <a:endParaRPr lang="es-MX" sz="1800"/>
        </a:p>
      </dgm:t>
    </dgm:pt>
    <dgm:pt modelId="{E99046A7-9A35-438B-81EE-819DD134E30E}" type="sibTrans" cxnId="{0CD241F9-2A2B-426F-8FFD-89A8806AB735}">
      <dgm:prSet/>
      <dgm:spPr/>
      <dgm:t>
        <a:bodyPr/>
        <a:lstStyle/>
        <a:p>
          <a:endParaRPr lang="es-MX" sz="1800"/>
        </a:p>
      </dgm:t>
    </dgm:pt>
    <dgm:pt modelId="{29B80D42-77FC-4CB1-9132-79C572DB71AD}">
      <dgm:prSet custT="1"/>
      <dgm:spPr/>
      <dgm:t>
        <a:bodyPr/>
        <a:lstStyle/>
        <a:p>
          <a:r>
            <a:rPr lang="es-ES" sz="1600" b="1" dirty="0"/>
            <a:t>Promoción Comercial y Fomento a las Exportaciones</a:t>
          </a:r>
          <a:endParaRPr lang="es-MX" sz="1600" b="1" dirty="0"/>
        </a:p>
      </dgm:t>
    </dgm:pt>
    <dgm:pt modelId="{F8F72062-274D-4338-B805-3A1B6DBF69C3}" type="parTrans" cxnId="{C9F86CAB-79C8-4499-9257-D3586F61C1E3}">
      <dgm:prSet/>
      <dgm:spPr/>
      <dgm:t>
        <a:bodyPr/>
        <a:lstStyle/>
        <a:p>
          <a:endParaRPr lang="es-MX" sz="1800"/>
        </a:p>
      </dgm:t>
    </dgm:pt>
    <dgm:pt modelId="{26EB0488-571A-4D71-AD9E-ECB5DF9267E7}" type="sibTrans" cxnId="{C9F86CAB-79C8-4499-9257-D3586F61C1E3}">
      <dgm:prSet/>
      <dgm:spPr/>
      <dgm:t>
        <a:bodyPr/>
        <a:lstStyle/>
        <a:p>
          <a:endParaRPr lang="es-MX" sz="1800"/>
        </a:p>
      </dgm:t>
    </dgm:pt>
    <dgm:pt modelId="{E772DE07-AC13-49C2-99BF-4133FD05A96B}" type="pres">
      <dgm:prSet presAssocID="{6D832AD5-157F-4101-B563-0A521742577E}" presName="Name0" presStyleCnt="0">
        <dgm:presLayoutVars>
          <dgm:dir/>
          <dgm:animLvl val="lvl"/>
          <dgm:resizeHandles val="exact"/>
        </dgm:presLayoutVars>
      </dgm:prSet>
      <dgm:spPr/>
    </dgm:pt>
    <dgm:pt modelId="{A17FE652-E42E-4A13-9C5B-4F5DAF685BE2}" type="pres">
      <dgm:prSet presAssocID="{9B7AF0D4-58D9-458E-A783-E478A686E19C}" presName="boxAndChildren" presStyleCnt="0"/>
      <dgm:spPr/>
    </dgm:pt>
    <dgm:pt modelId="{70AC89B9-C6B9-4F44-9B2D-572007A8C412}" type="pres">
      <dgm:prSet presAssocID="{9B7AF0D4-58D9-458E-A783-E478A686E19C}" presName="parentTextBox" presStyleLbl="node1" presStyleIdx="0" presStyleCnt="5"/>
      <dgm:spPr/>
    </dgm:pt>
    <dgm:pt modelId="{43118790-4164-4C1D-82B2-829D3F622C40}" type="pres">
      <dgm:prSet presAssocID="{76902496-6C09-44A9-8928-E445817D324A}" presName="sp" presStyleCnt="0"/>
      <dgm:spPr/>
    </dgm:pt>
    <dgm:pt modelId="{9DF3CC15-58C0-4B8C-BD68-3E4A26B5BD2C}" type="pres">
      <dgm:prSet presAssocID="{2E956834-07BA-4A6B-BA3C-152D42547179}" presName="arrowAndChildren" presStyleCnt="0"/>
      <dgm:spPr/>
    </dgm:pt>
    <dgm:pt modelId="{05633FEA-2B43-4425-B783-16722482057F}" type="pres">
      <dgm:prSet presAssocID="{2E956834-07BA-4A6B-BA3C-152D42547179}" presName="parentTextArrow" presStyleLbl="node1" presStyleIdx="1" presStyleCnt="5"/>
      <dgm:spPr/>
    </dgm:pt>
    <dgm:pt modelId="{357DED44-BB23-4CDD-9B38-23203C93D7C1}" type="pres">
      <dgm:prSet presAssocID="{E8B1C698-4C59-4081-B313-0A91F4A73074}" presName="sp" presStyleCnt="0"/>
      <dgm:spPr/>
    </dgm:pt>
    <dgm:pt modelId="{38BB1927-50AE-4276-96CB-AD836512EE81}" type="pres">
      <dgm:prSet presAssocID="{540F074C-77D0-4708-AB7C-209819182583}" presName="arrowAndChildren" presStyleCnt="0"/>
      <dgm:spPr/>
    </dgm:pt>
    <dgm:pt modelId="{06838227-207F-48B6-808F-ABBA43D990CA}" type="pres">
      <dgm:prSet presAssocID="{540F074C-77D0-4708-AB7C-209819182583}" presName="parentTextArrow" presStyleLbl="node1" presStyleIdx="2" presStyleCnt="5"/>
      <dgm:spPr/>
    </dgm:pt>
    <dgm:pt modelId="{FB969983-FC15-44A5-8D73-C17FF47DB021}" type="pres">
      <dgm:prSet presAssocID="{5D97E19C-4EE7-421B-85B4-728E26365F10}" presName="sp" presStyleCnt="0"/>
      <dgm:spPr/>
    </dgm:pt>
    <dgm:pt modelId="{E59A5C70-5A57-4F2F-9688-044C83EAEC1F}" type="pres">
      <dgm:prSet presAssocID="{9D6C0259-C735-4A95-972B-DD0E294530E2}" presName="arrowAndChildren" presStyleCnt="0"/>
      <dgm:spPr/>
    </dgm:pt>
    <dgm:pt modelId="{342F3ACC-AE21-42B8-9BB0-D51294D7E970}" type="pres">
      <dgm:prSet presAssocID="{9D6C0259-C735-4A95-972B-DD0E294530E2}" presName="parentTextArrow" presStyleLbl="node1" presStyleIdx="3" presStyleCnt="5"/>
      <dgm:spPr/>
    </dgm:pt>
    <dgm:pt modelId="{5D8DA3E5-7B66-43FF-82EB-5B5A53E4B961}" type="pres">
      <dgm:prSet presAssocID="{83DEE891-CD31-4E11-A978-392FD0924FED}" presName="sp" presStyleCnt="0"/>
      <dgm:spPr/>
    </dgm:pt>
    <dgm:pt modelId="{89542342-BE58-4061-9FC9-04A2B60B93C6}" type="pres">
      <dgm:prSet presAssocID="{6739F9B1-61A4-4D00-B76D-F33406307326}" presName="arrowAndChildren" presStyleCnt="0"/>
      <dgm:spPr/>
    </dgm:pt>
    <dgm:pt modelId="{F9A55EC4-162C-424E-BB38-C56B5BF27B88}" type="pres">
      <dgm:prSet presAssocID="{6739F9B1-61A4-4D00-B76D-F33406307326}" presName="parentTextArrow" presStyleLbl="node1" presStyleIdx="3" presStyleCnt="5"/>
      <dgm:spPr/>
    </dgm:pt>
    <dgm:pt modelId="{97F577A3-5BA4-4015-A856-0BD60C242F24}" type="pres">
      <dgm:prSet presAssocID="{6739F9B1-61A4-4D00-B76D-F33406307326}" presName="arrow" presStyleLbl="node1" presStyleIdx="4" presStyleCnt="5"/>
      <dgm:spPr/>
    </dgm:pt>
    <dgm:pt modelId="{7B9799AF-9081-4FBB-B087-414DF441F913}" type="pres">
      <dgm:prSet presAssocID="{6739F9B1-61A4-4D00-B76D-F33406307326}" presName="descendantArrow" presStyleCnt="0"/>
      <dgm:spPr/>
    </dgm:pt>
    <dgm:pt modelId="{736C4122-E792-4EE0-A171-061CF43FDF47}" type="pres">
      <dgm:prSet presAssocID="{A75F352B-9E53-4440-8609-FD8FABC558B9}" presName="childTextArrow" presStyleLbl="fgAccFollowNode1" presStyleIdx="0" presStyleCnt="2">
        <dgm:presLayoutVars>
          <dgm:bulletEnabled val="1"/>
        </dgm:presLayoutVars>
      </dgm:prSet>
      <dgm:spPr/>
    </dgm:pt>
    <dgm:pt modelId="{B205778F-B54A-429E-9FB8-298F07A617C5}" type="pres">
      <dgm:prSet presAssocID="{29B80D42-77FC-4CB1-9132-79C572DB71AD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A2AF8804-1483-49D3-B4A5-395D2633C7FE}" srcId="{6D832AD5-157F-4101-B563-0A521742577E}" destId="{2E956834-07BA-4A6B-BA3C-152D42547179}" srcOrd="3" destOrd="0" parTransId="{7C926963-5C51-4B7F-A26F-B40903D9A03C}" sibTransId="{76902496-6C09-44A9-8928-E445817D324A}"/>
    <dgm:cxn modelId="{10BDD72E-831E-4CF8-942F-D6D2CE6496E0}" type="presOf" srcId="{6D832AD5-157F-4101-B563-0A521742577E}" destId="{E772DE07-AC13-49C2-99BF-4133FD05A96B}" srcOrd="0" destOrd="0" presId="urn:microsoft.com/office/officeart/2005/8/layout/process4"/>
    <dgm:cxn modelId="{AEDC0F3A-7363-48F2-89EE-76884E676446}" srcId="{6D832AD5-157F-4101-B563-0A521742577E}" destId="{540F074C-77D0-4708-AB7C-209819182583}" srcOrd="2" destOrd="0" parTransId="{942512BB-CF9A-4E8D-A069-B4B3A5D41DA6}" sibTransId="{E8B1C698-4C59-4081-B313-0A91F4A73074}"/>
    <dgm:cxn modelId="{7FDA273C-8648-4FB2-BCAD-D047EF2DA90C}" srcId="{6D832AD5-157F-4101-B563-0A521742577E}" destId="{9B7AF0D4-58D9-458E-A783-E478A686E19C}" srcOrd="4" destOrd="0" parTransId="{A4818E88-194F-4AC8-B4E5-BA355E78154E}" sibTransId="{780F853E-40E7-4A94-BB2E-F1FDE39BAD4A}"/>
    <dgm:cxn modelId="{E921B43E-E0CA-4B31-AF89-705431C3FBC9}" srcId="{6D832AD5-157F-4101-B563-0A521742577E}" destId="{6739F9B1-61A4-4D00-B76D-F33406307326}" srcOrd="0" destOrd="0" parTransId="{A26325F8-9626-47EF-8D2C-8935C58185B5}" sibTransId="{83DEE891-CD31-4E11-A978-392FD0924FED}"/>
    <dgm:cxn modelId="{27E29168-92E3-4C17-BA1F-09DD149A0DF3}" type="presOf" srcId="{9B7AF0D4-58D9-458E-A783-E478A686E19C}" destId="{70AC89B9-C6B9-4F44-9B2D-572007A8C412}" srcOrd="0" destOrd="0" presId="urn:microsoft.com/office/officeart/2005/8/layout/process4"/>
    <dgm:cxn modelId="{4F707149-3733-419D-8DF6-A0AFCF9636CA}" type="presOf" srcId="{29B80D42-77FC-4CB1-9132-79C572DB71AD}" destId="{B205778F-B54A-429E-9FB8-298F07A617C5}" srcOrd="0" destOrd="0" presId="urn:microsoft.com/office/officeart/2005/8/layout/process4"/>
    <dgm:cxn modelId="{1F4BF84F-2A86-40AF-A31A-B341A131C5AE}" srcId="{6D832AD5-157F-4101-B563-0A521742577E}" destId="{9D6C0259-C735-4A95-972B-DD0E294530E2}" srcOrd="1" destOrd="0" parTransId="{0903671B-BA3B-46E5-8BC5-87057A30D7A9}" sibTransId="{5D97E19C-4EE7-421B-85B4-728E26365F10}"/>
    <dgm:cxn modelId="{DB7E2B52-A199-42D8-A9F9-9B0579B5CB3A}" type="presOf" srcId="{2E956834-07BA-4A6B-BA3C-152D42547179}" destId="{05633FEA-2B43-4425-B783-16722482057F}" srcOrd="0" destOrd="0" presId="urn:microsoft.com/office/officeart/2005/8/layout/process4"/>
    <dgm:cxn modelId="{4FDF6F73-7127-4113-AD5D-874AEEC62B7A}" type="presOf" srcId="{A75F352B-9E53-4440-8609-FD8FABC558B9}" destId="{736C4122-E792-4EE0-A171-061CF43FDF47}" srcOrd="0" destOrd="0" presId="urn:microsoft.com/office/officeart/2005/8/layout/process4"/>
    <dgm:cxn modelId="{C9F86CAB-79C8-4499-9257-D3586F61C1E3}" srcId="{6739F9B1-61A4-4D00-B76D-F33406307326}" destId="{29B80D42-77FC-4CB1-9132-79C572DB71AD}" srcOrd="1" destOrd="0" parTransId="{F8F72062-274D-4338-B805-3A1B6DBF69C3}" sibTransId="{26EB0488-571A-4D71-AD9E-ECB5DF9267E7}"/>
    <dgm:cxn modelId="{FF6B56BA-F4E2-4DDE-9E5C-B4F7255E8C81}" type="presOf" srcId="{6739F9B1-61A4-4D00-B76D-F33406307326}" destId="{F9A55EC4-162C-424E-BB38-C56B5BF27B88}" srcOrd="0" destOrd="0" presId="urn:microsoft.com/office/officeart/2005/8/layout/process4"/>
    <dgm:cxn modelId="{8F88B9CE-7E92-4DE5-9A4C-55B4D5567D92}" type="presOf" srcId="{540F074C-77D0-4708-AB7C-209819182583}" destId="{06838227-207F-48B6-808F-ABBA43D990CA}" srcOrd="0" destOrd="0" presId="urn:microsoft.com/office/officeart/2005/8/layout/process4"/>
    <dgm:cxn modelId="{A2DA4ED0-5B08-439E-8AB4-D2BB7E528DE9}" type="presOf" srcId="{9D6C0259-C735-4A95-972B-DD0E294530E2}" destId="{342F3ACC-AE21-42B8-9BB0-D51294D7E970}" srcOrd="0" destOrd="0" presId="urn:microsoft.com/office/officeart/2005/8/layout/process4"/>
    <dgm:cxn modelId="{771BF3ED-3CDB-439A-A165-5339B424DDED}" type="presOf" srcId="{6739F9B1-61A4-4D00-B76D-F33406307326}" destId="{97F577A3-5BA4-4015-A856-0BD60C242F24}" srcOrd="1" destOrd="0" presId="urn:microsoft.com/office/officeart/2005/8/layout/process4"/>
    <dgm:cxn modelId="{0CD241F9-2A2B-426F-8FFD-89A8806AB735}" srcId="{6739F9B1-61A4-4D00-B76D-F33406307326}" destId="{A75F352B-9E53-4440-8609-FD8FABC558B9}" srcOrd="0" destOrd="0" parTransId="{B952C1C3-B55F-4595-AEEE-A0895D83DF15}" sibTransId="{E99046A7-9A35-438B-81EE-819DD134E30E}"/>
    <dgm:cxn modelId="{3DF792E8-6A0B-472F-AF37-86E9A373CA93}" type="presParOf" srcId="{E772DE07-AC13-49C2-99BF-4133FD05A96B}" destId="{A17FE652-E42E-4A13-9C5B-4F5DAF685BE2}" srcOrd="0" destOrd="0" presId="urn:microsoft.com/office/officeart/2005/8/layout/process4"/>
    <dgm:cxn modelId="{802EB1B7-879E-49B1-B780-59562F024355}" type="presParOf" srcId="{A17FE652-E42E-4A13-9C5B-4F5DAF685BE2}" destId="{70AC89B9-C6B9-4F44-9B2D-572007A8C412}" srcOrd="0" destOrd="0" presId="urn:microsoft.com/office/officeart/2005/8/layout/process4"/>
    <dgm:cxn modelId="{D9ACE32D-7AED-4ED8-AA9B-FFCB0B26286B}" type="presParOf" srcId="{E772DE07-AC13-49C2-99BF-4133FD05A96B}" destId="{43118790-4164-4C1D-82B2-829D3F622C40}" srcOrd="1" destOrd="0" presId="urn:microsoft.com/office/officeart/2005/8/layout/process4"/>
    <dgm:cxn modelId="{98D432D6-C8DD-47DC-B411-F0D3CC998922}" type="presParOf" srcId="{E772DE07-AC13-49C2-99BF-4133FD05A96B}" destId="{9DF3CC15-58C0-4B8C-BD68-3E4A26B5BD2C}" srcOrd="2" destOrd="0" presId="urn:microsoft.com/office/officeart/2005/8/layout/process4"/>
    <dgm:cxn modelId="{54A5AA66-AC85-4855-A521-41826EE46B4B}" type="presParOf" srcId="{9DF3CC15-58C0-4B8C-BD68-3E4A26B5BD2C}" destId="{05633FEA-2B43-4425-B783-16722482057F}" srcOrd="0" destOrd="0" presId="urn:microsoft.com/office/officeart/2005/8/layout/process4"/>
    <dgm:cxn modelId="{F9E6B20E-B8EC-46BF-B2C3-0F7598A2C936}" type="presParOf" srcId="{E772DE07-AC13-49C2-99BF-4133FD05A96B}" destId="{357DED44-BB23-4CDD-9B38-23203C93D7C1}" srcOrd="3" destOrd="0" presId="urn:microsoft.com/office/officeart/2005/8/layout/process4"/>
    <dgm:cxn modelId="{A8EC6CE2-B92A-484D-9146-BDEA4B67137B}" type="presParOf" srcId="{E772DE07-AC13-49C2-99BF-4133FD05A96B}" destId="{38BB1927-50AE-4276-96CB-AD836512EE81}" srcOrd="4" destOrd="0" presId="urn:microsoft.com/office/officeart/2005/8/layout/process4"/>
    <dgm:cxn modelId="{13959866-CBE3-4B63-B747-EF11F1D0AA95}" type="presParOf" srcId="{38BB1927-50AE-4276-96CB-AD836512EE81}" destId="{06838227-207F-48B6-808F-ABBA43D990CA}" srcOrd="0" destOrd="0" presId="urn:microsoft.com/office/officeart/2005/8/layout/process4"/>
    <dgm:cxn modelId="{ED63F2AE-A533-4591-A88F-310E560F7304}" type="presParOf" srcId="{E772DE07-AC13-49C2-99BF-4133FD05A96B}" destId="{FB969983-FC15-44A5-8D73-C17FF47DB021}" srcOrd="5" destOrd="0" presId="urn:microsoft.com/office/officeart/2005/8/layout/process4"/>
    <dgm:cxn modelId="{73734437-67CB-499F-BDE4-2500EB2C97B5}" type="presParOf" srcId="{E772DE07-AC13-49C2-99BF-4133FD05A96B}" destId="{E59A5C70-5A57-4F2F-9688-044C83EAEC1F}" srcOrd="6" destOrd="0" presId="urn:microsoft.com/office/officeart/2005/8/layout/process4"/>
    <dgm:cxn modelId="{753B61AE-9F3F-4FF9-AADF-726DA80AF290}" type="presParOf" srcId="{E59A5C70-5A57-4F2F-9688-044C83EAEC1F}" destId="{342F3ACC-AE21-42B8-9BB0-D51294D7E970}" srcOrd="0" destOrd="0" presId="urn:microsoft.com/office/officeart/2005/8/layout/process4"/>
    <dgm:cxn modelId="{90837182-886A-40A9-A55F-D798523E8463}" type="presParOf" srcId="{E772DE07-AC13-49C2-99BF-4133FD05A96B}" destId="{5D8DA3E5-7B66-43FF-82EB-5B5A53E4B961}" srcOrd="7" destOrd="0" presId="urn:microsoft.com/office/officeart/2005/8/layout/process4"/>
    <dgm:cxn modelId="{9B35DC97-FF63-4AC8-B78F-64FFAFAF4558}" type="presParOf" srcId="{E772DE07-AC13-49C2-99BF-4133FD05A96B}" destId="{89542342-BE58-4061-9FC9-04A2B60B93C6}" srcOrd="8" destOrd="0" presId="urn:microsoft.com/office/officeart/2005/8/layout/process4"/>
    <dgm:cxn modelId="{0E2E4F80-53C7-462C-9485-D1724E35C68E}" type="presParOf" srcId="{89542342-BE58-4061-9FC9-04A2B60B93C6}" destId="{F9A55EC4-162C-424E-BB38-C56B5BF27B88}" srcOrd="0" destOrd="0" presId="urn:microsoft.com/office/officeart/2005/8/layout/process4"/>
    <dgm:cxn modelId="{533BD242-F62C-4AC8-AB12-76807B0B8758}" type="presParOf" srcId="{89542342-BE58-4061-9FC9-04A2B60B93C6}" destId="{97F577A3-5BA4-4015-A856-0BD60C242F24}" srcOrd="1" destOrd="0" presId="urn:microsoft.com/office/officeart/2005/8/layout/process4"/>
    <dgm:cxn modelId="{533BADF5-B34E-4EFD-8ED7-068E69EFF15B}" type="presParOf" srcId="{89542342-BE58-4061-9FC9-04A2B60B93C6}" destId="{7B9799AF-9081-4FBB-B087-414DF441F913}" srcOrd="2" destOrd="0" presId="urn:microsoft.com/office/officeart/2005/8/layout/process4"/>
    <dgm:cxn modelId="{5C1D3799-322F-48E1-A0A4-9C21710833F3}" type="presParOf" srcId="{7B9799AF-9081-4FBB-B087-414DF441F913}" destId="{736C4122-E792-4EE0-A171-061CF43FDF47}" srcOrd="0" destOrd="0" presId="urn:microsoft.com/office/officeart/2005/8/layout/process4"/>
    <dgm:cxn modelId="{FFCAEE7F-A4E5-4897-82AC-01F0EFF518B8}" type="presParOf" srcId="{7B9799AF-9081-4FBB-B087-414DF441F913}" destId="{B205778F-B54A-429E-9FB8-298F07A617C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1D8CA8-709D-4D36-9996-49A358807914}" type="doc">
      <dgm:prSet loTypeId="urn:microsoft.com/office/officeart/2005/8/layout/vList2" loCatId="list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8EA5C6DD-6A51-4BAC-92ED-9324748BEA5A}" type="pres">
      <dgm:prSet presAssocID="{8F1D8CA8-709D-4D36-9996-49A358807914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3E95412D-81FC-4A03-990D-031C0F9DDEC8}" type="presOf" srcId="{8F1D8CA8-709D-4D36-9996-49A358807914}" destId="{8EA5C6DD-6A51-4BAC-92ED-9324748BEA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AA0657-1065-4E08-A62D-8B9878FA56FF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FF49B172-A766-4D09-AA18-29F2C26C4614}">
      <dgm:prSet custT="1"/>
      <dgm:spPr/>
      <dgm:t>
        <a:bodyPr/>
        <a:lstStyle/>
        <a:p>
          <a:r>
            <a:rPr lang="es-MX" sz="2400" b="1" dirty="0"/>
            <a:t>Se eliminan las partidas presupuestales para los siguientes programas:</a:t>
          </a:r>
        </a:p>
      </dgm:t>
    </dgm:pt>
    <dgm:pt modelId="{C0754B1B-40FF-40CB-984B-8C1CFD6A82DB}" type="parTrans" cxnId="{1DC2924A-9DB9-4A99-AFED-372C8A617A16}">
      <dgm:prSet/>
      <dgm:spPr/>
      <dgm:t>
        <a:bodyPr/>
        <a:lstStyle/>
        <a:p>
          <a:endParaRPr lang="es-MX" sz="1600"/>
        </a:p>
      </dgm:t>
    </dgm:pt>
    <dgm:pt modelId="{D443FA33-7D06-4C9A-8DE1-A600B1ADB81F}" type="sibTrans" cxnId="{1DC2924A-9DB9-4A99-AFED-372C8A617A16}">
      <dgm:prSet/>
      <dgm:spPr/>
      <dgm:t>
        <a:bodyPr/>
        <a:lstStyle/>
        <a:p>
          <a:endParaRPr lang="es-MX" sz="1600"/>
        </a:p>
      </dgm:t>
    </dgm:pt>
    <dgm:pt modelId="{E2062E50-BAF1-4DA3-BDE6-ADB0C1775811}">
      <dgm:prSet custT="1"/>
      <dgm:spPr/>
      <dgm:t>
        <a:bodyPr/>
        <a:lstStyle/>
        <a:p>
          <a:r>
            <a:rPr lang="es-MX" sz="1600" b="1"/>
            <a:t>Concurrencia con Entidades Federativas.</a:t>
          </a:r>
          <a:endParaRPr lang="es-MX" sz="1600"/>
        </a:p>
      </dgm:t>
    </dgm:pt>
    <dgm:pt modelId="{02437ECC-86E5-40D2-A25F-FA65E5B5DA96}" type="parTrans" cxnId="{3F69DD4D-0008-404C-BC41-2CDE93AB71B0}">
      <dgm:prSet/>
      <dgm:spPr/>
      <dgm:t>
        <a:bodyPr/>
        <a:lstStyle/>
        <a:p>
          <a:endParaRPr lang="es-MX" sz="1600"/>
        </a:p>
      </dgm:t>
    </dgm:pt>
    <dgm:pt modelId="{15E2EB41-45D7-477E-8112-F8EBE1DD0BEF}" type="sibTrans" cxnId="{3F69DD4D-0008-404C-BC41-2CDE93AB71B0}">
      <dgm:prSet/>
      <dgm:spPr/>
      <dgm:t>
        <a:bodyPr/>
        <a:lstStyle/>
        <a:p>
          <a:endParaRPr lang="es-MX" sz="1600"/>
        </a:p>
      </dgm:t>
    </dgm:pt>
    <dgm:pt modelId="{FE396492-511B-4E60-868E-550E138E5BAE}">
      <dgm:prSet custT="1"/>
      <dgm:spPr/>
      <dgm:t>
        <a:bodyPr/>
        <a:lstStyle/>
        <a:p>
          <a:r>
            <a:rPr lang="es-MX" sz="1600" b="1"/>
            <a:t>Desarrollo Rural.</a:t>
          </a:r>
          <a:endParaRPr lang="es-MX" sz="1600"/>
        </a:p>
      </dgm:t>
    </dgm:pt>
    <dgm:pt modelId="{93E09CB3-12FD-493C-A800-B5DDFC046C20}" type="parTrans" cxnId="{ADBCE7A6-3FB7-4DE2-BF27-1EDA07DD3358}">
      <dgm:prSet/>
      <dgm:spPr/>
      <dgm:t>
        <a:bodyPr/>
        <a:lstStyle/>
        <a:p>
          <a:endParaRPr lang="es-MX" sz="1600"/>
        </a:p>
      </dgm:t>
    </dgm:pt>
    <dgm:pt modelId="{86C4403A-B0E9-4D25-AEE2-7AC1D40E292C}" type="sibTrans" cxnId="{ADBCE7A6-3FB7-4DE2-BF27-1EDA07DD3358}">
      <dgm:prSet/>
      <dgm:spPr/>
      <dgm:t>
        <a:bodyPr/>
        <a:lstStyle/>
        <a:p>
          <a:endParaRPr lang="es-MX" sz="1600"/>
        </a:p>
      </dgm:t>
    </dgm:pt>
    <dgm:pt modelId="{0A915CD0-EB52-4012-8B60-5E285163E432}">
      <dgm:prSet custT="1"/>
      <dgm:spPr/>
      <dgm:t>
        <a:bodyPr/>
        <a:lstStyle/>
        <a:p>
          <a:r>
            <a:rPr lang="es-ES" sz="1600" b="1"/>
            <a:t>Sistema Nacional de Información para el Desarrollo Rural Sustentable (SNIDRUS).</a:t>
          </a:r>
          <a:endParaRPr lang="es-MX" sz="1600"/>
        </a:p>
      </dgm:t>
    </dgm:pt>
    <dgm:pt modelId="{76AC0CBE-CB98-4334-9278-2C6466AC5F83}" type="parTrans" cxnId="{1DD86476-DC7C-4766-8377-5B3C56696F30}">
      <dgm:prSet/>
      <dgm:spPr/>
      <dgm:t>
        <a:bodyPr/>
        <a:lstStyle/>
        <a:p>
          <a:endParaRPr lang="es-MX" sz="1600"/>
        </a:p>
      </dgm:t>
    </dgm:pt>
    <dgm:pt modelId="{BBF5D361-09C7-4B76-89F9-F59DD5412E5B}" type="sibTrans" cxnId="{1DD86476-DC7C-4766-8377-5B3C56696F30}">
      <dgm:prSet/>
      <dgm:spPr/>
      <dgm:t>
        <a:bodyPr/>
        <a:lstStyle/>
        <a:p>
          <a:endParaRPr lang="es-MX" sz="1600"/>
        </a:p>
      </dgm:t>
    </dgm:pt>
    <dgm:pt modelId="{8DD7E245-0DCB-45B8-B86C-943C6C74FF19}">
      <dgm:prSet custT="1"/>
      <dgm:spPr/>
      <dgm:t>
        <a:bodyPr/>
        <a:lstStyle/>
        <a:p>
          <a:r>
            <a:rPr lang="es-MX" sz="2400" b="1" dirty="0"/>
            <a:t>Se</a:t>
          </a:r>
          <a:r>
            <a:rPr lang="es-MX" sz="2400" dirty="0"/>
            <a:t> </a:t>
          </a:r>
          <a:r>
            <a:rPr lang="es-MX" sz="2400" b="1" dirty="0"/>
            <a:t>mantienen recursos solamente para el Programa de Sanidad e Inocuidad.</a:t>
          </a:r>
        </a:p>
      </dgm:t>
    </dgm:pt>
    <dgm:pt modelId="{BB8CFB61-DCF7-4419-AA1F-BB357BF013AF}" type="parTrans" cxnId="{77863059-AD57-4FC3-B566-55CE331195C9}">
      <dgm:prSet/>
      <dgm:spPr/>
      <dgm:t>
        <a:bodyPr/>
        <a:lstStyle/>
        <a:p>
          <a:endParaRPr lang="es-MX" sz="1600"/>
        </a:p>
      </dgm:t>
    </dgm:pt>
    <dgm:pt modelId="{B49AE139-541F-4C34-AA34-4736112BFF8E}" type="sibTrans" cxnId="{77863059-AD57-4FC3-B566-55CE331195C9}">
      <dgm:prSet/>
      <dgm:spPr/>
      <dgm:t>
        <a:bodyPr/>
        <a:lstStyle/>
        <a:p>
          <a:endParaRPr lang="es-MX" sz="1600"/>
        </a:p>
      </dgm:t>
    </dgm:pt>
    <dgm:pt modelId="{2F146E19-B52F-48C1-811B-FC270056BE4B}" type="pres">
      <dgm:prSet presAssocID="{59AA0657-1065-4E08-A62D-8B9878FA56FF}" presName="Name0" presStyleCnt="0">
        <dgm:presLayoutVars>
          <dgm:dir/>
          <dgm:animLvl val="lvl"/>
          <dgm:resizeHandles val="exact"/>
        </dgm:presLayoutVars>
      </dgm:prSet>
      <dgm:spPr/>
    </dgm:pt>
    <dgm:pt modelId="{9602149D-4619-476D-B2BB-49ADE31BF83B}" type="pres">
      <dgm:prSet presAssocID="{8DD7E245-0DCB-45B8-B86C-943C6C74FF19}" presName="boxAndChildren" presStyleCnt="0"/>
      <dgm:spPr/>
    </dgm:pt>
    <dgm:pt modelId="{2746DB82-499C-4503-9EB2-B13AE1667991}" type="pres">
      <dgm:prSet presAssocID="{8DD7E245-0DCB-45B8-B86C-943C6C74FF19}" presName="parentTextBox" presStyleLbl="node1" presStyleIdx="0" presStyleCnt="2" custScaleY="56213"/>
      <dgm:spPr/>
    </dgm:pt>
    <dgm:pt modelId="{F533D999-8001-441A-A655-F779A155AD83}" type="pres">
      <dgm:prSet presAssocID="{D443FA33-7D06-4C9A-8DE1-A600B1ADB81F}" presName="sp" presStyleCnt="0"/>
      <dgm:spPr/>
    </dgm:pt>
    <dgm:pt modelId="{AD566365-8C08-42F7-9CA6-59F0BFA7FE63}" type="pres">
      <dgm:prSet presAssocID="{FF49B172-A766-4D09-AA18-29F2C26C4614}" presName="arrowAndChildren" presStyleCnt="0"/>
      <dgm:spPr/>
    </dgm:pt>
    <dgm:pt modelId="{06DE046C-09BF-481C-B31B-D45B9067002C}" type="pres">
      <dgm:prSet presAssocID="{FF49B172-A766-4D09-AA18-29F2C26C4614}" presName="parentTextArrow" presStyleLbl="node1" presStyleIdx="0" presStyleCnt="2"/>
      <dgm:spPr/>
    </dgm:pt>
    <dgm:pt modelId="{AC1D0BEA-1E48-41C6-8EC0-94EA82257C03}" type="pres">
      <dgm:prSet presAssocID="{FF49B172-A766-4D09-AA18-29F2C26C4614}" presName="arrow" presStyleLbl="node1" presStyleIdx="1" presStyleCnt="2" custLinFactNeighborY="-3258"/>
      <dgm:spPr/>
    </dgm:pt>
    <dgm:pt modelId="{8DBEE917-773A-4238-A02A-EB753F9F7B12}" type="pres">
      <dgm:prSet presAssocID="{FF49B172-A766-4D09-AA18-29F2C26C4614}" presName="descendantArrow" presStyleCnt="0"/>
      <dgm:spPr/>
    </dgm:pt>
    <dgm:pt modelId="{31363330-5828-4005-888B-AE6DEE0750B7}" type="pres">
      <dgm:prSet presAssocID="{E2062E50-BAF1-4DA3-BDE6-ADB0C1775811}" presName="childTextArrow" presStyleLbl="fgAccFollowNode1" presStyleIdx="0" presStyleCnt="3">
        <dgm:presLayoutVars>
          <dgm:bulletEnabled val="1"/>
        </dgm:presLayoutVars>
      </dgm:prSet>
      <dgm:spPr/>
    </dgm:pt>
    <dgm:pt modelId="{1D430D99-A502-4D26-9470-6172AB927BD3}" type="pres">
      <dgm:prSet presAssocID="{FE396492-511B-4E60-868E-550E138E5BAE}" presName="childTextArrow" presStyleLbl="fgAccFollowNode1" presStyleIdx="1" presStyleCnt="3">
        <dgm:presLayoutVars>
          <dgm:bulletEnabled val="1"/>
        </dgm:presLayoutVars>
      </dgm:prSet>
      <dgm:spPr/>
    </dgm:pt>
    <dgm:pt modelId="{F4A3003F-8442-452C-B79C-0E2E44459525}" type="pres">
      <dgm:prSet presAssocID="{0A915CD0-EB52-4012-8B60-5E285163E432}" presName="childTextArrow" presStyleLbl="fgAccFollowNode1" presStyleIdx="2" presStyleCnt="3">
        <dgm:presLayoutVars>
          <dgm:bulletEnabled val="1"/>
        </dgm:presLayoutVars>
      </dgm:prSet>
      <dgm:spPr/>
    </dgm:pt>
  </dgm:ptLst>
  <dgm:cxnLst>
    <dgm:cxn modelId="{D1E0BC06-0C8C-450D-A83D-285DE8A82982}" type="presOf" srcId="{59AA0657-1065-4E08-A62D-8B9878FA56FF}" destId="{2F146E19-B52F-48C1-811B-FC270056BE4B}" srcOrd="0" destOrd="0" presId="urn:microsoft.com/office/officeart/2005/8/layout/process4"/>
    <dgm:cxn modelId="{A1F61A64-7BEE-4B2B-BCD2-34155B23F622}" type="presOf" srcId="{FF49B172-A766-4D09-AA18-29F2C26C4614}" destId="{AC1D0BEA-1E48-41C6-8EC0-94EA82257C03}" srcOrd="1" destOrd="0" presId="urn:microsoft.com/office/officeart/2005/8/layout/process4"/>
    <dgm:cxn modelId="{1DC2924A-9DB9-4A99-AFED-372C8A617A16}" srcId="{59AA0657-1065-4E08-A62D-8B9878FA56FF}" destId="{FF49B172-A766-4D09-AA18-29F2C26C4614}" srcOrd="0" destOrd="0" parTransId="{C0754B1B-40FF-40CB-984B-8C1CFD6A82DB}" sibTransId="{D443FA33-7D06-4C9A-8DE1-A600B1ADB81F}"/>
    <dgm:cxn modelId="{2750BC6D-8C22-4CE7-9474-D2976474732F}" type="presOf" srcId="{8DD7E245-0DCB-45B8-B86C-943C6C74FF19}" destId="{2746DB82-499C-4503-9EB2-B13AE1667991}" srcOrd="0" destOrd="0" presId="urn:microsoft.com/office/officeart/2005/8/layout/process4"/>
    <dgm:cxn modelId="{3F69DD4D-0008-404C-BC41-2CDE93AB71B0}" srcId="{FF49B172-A766-4D09-AA18-29F2C26C4614}" destId="{E2062E50-BAF1-4DA3-BDE6-ADB0C1775811}" srcOrd="0" destOrd="0" parTransId="{02437ECC-86E5-40D2-A25F-FA65E5B5DA96}" sibTransId="{15E2EB41-45D7-477E-8112-F8EBE1DD0BEF}"/>
    <dgm:cxn modelId="{1DD86476-DC7C-4766-8377-5B3C56696F30}" srcId="{FF49B172-A766-4D09-AA18-29F2C26C4614}" destId="{0A915CD0-EB52-4012-8B60-5E285163E432}" srcOrd="2" destOrd="0" parTransId="{76AC0CBE-CB98-4334-9278-2C6466AC5F83}" sibTransId="{BBF5D361-09C7-4B76-89F9-F59DD5412E5B}"/>
    <dgm:cxn modelId="{77863059-AD57-4FC3-B566-55CE331195C9}" srcId="{59AA0657-1065-4E08-A62D-8B9878FA56FF}" destId="{8DD7E245-0DCB-45B8-B86C-943C6C74FF19}" srcOrd="1" destOrd="0" parTransId="{BB8CFB61-DCF7-4419-AA1F-BB357BF013AF}" sibTransId="{B49AE139-541F-4C34-AA34-4736112BFF8E}"/>
    <dgm:cxn modelId="{13D3078B-F9A9-4360-8247-59FCFB9A3170}" type="presOf" srcId="{FF49B172-A766-4D09-AA18-29F2C26C4614}" destId="{06DE046C-09BF-481C-B31B-D45B9067002C}" srcOrd="0" destOrd="0" presId="urn:microsoft.com/office/officeart/2005/8/layout/process4"/>
    <dgm:cxn modelId="{B291378E-7504-49F1-830E-3D5529A55548}" type="presOf" srcId="{0A915CD0-EB52-4012-8B60-5E285163E432}" destId="{F4A3003F-8442-452C-B79C-0E2E44459525}" srcOrd="0" destOrd="0" presId="urn:microsoft.com/office/officeart/2005/8/layout/process4"/>
    <dgm:cxn modelId="{B19F24A2-C17D-411E-96B7-D7108EBEE0F1}" type="presOf" srcId="{E2062E50-BAF1-4DA3-BDE6-ADB0C1775811}" destId="{31363330-5828-4005-888B-AE6DEE0750B7}" srcOrd="0" destOrd="0" presId="urn:microsoft.com/office/officeart/2005/8/layout/process4"/>
    <dgm:cxn modelId="{ADBCE7A6-3FB7-4DE2-BF27-1EDA07DD3358}" srcId="{FF49B172-A766-4D09-AA18-29F2C26C4614}" destId="{FE396492-511B-4E60-868E-550E138E5BAE}" srcOrd="1" destOrd="0" parTransId="{93E09CB3-12FD-493C-A800-B5DDFC046C20}" sibTransId="{86C4403A-B0E9-4D25-AEE2-7AC1D40E292C}"/>
    <dgm:cxn modelId="{147865F9-1D75-4BAC-B085-23CE0307E871}" type="presOf" srcId="{FE396492-511B-4E60-868E-550E138E5BAE}" destId="{1D430D99-A502-4D26-9470-6172AB927BD3}" srcOrd="0" destOrd="0" presId="urn:microsoft.com/office/officeart/2005/8/layout/process4"/>
    <dgm:cxn modelId="{EF06E6E8-0A0B-4649-BD45-6D5BDFA00A06}" type="presParOf" srcId="{2F146E19-B52F-48C1-811B-FC270056BE4B}" destId="{9602149D-4619-476D-B2BB-49ADE31BF83B}" srcOrd="0" destOrd="0" presId="urn:microsoft.com/office/officeart/2005/8/layout/process4"/>
    <dgm:cxn modelId="{040570F9-6F20-4058-B5E9-7777C9FE4F82}" type="presParOf" srcId="{9602149D-4619-476D-B2BB-49ADE31BF83B}" destId="{2746DB82-499C-4503-9EB2-B13AE1667991}" srcOrd="0" destOrd="0" presId="urn:microsoft.com/office/officeart/2005/8/layout/process4"/>
    <dgm:cxn modelId="{5D459281-7B44-4BF5-B565-EA1967484EEE}" type="presParOf" srcId="{2F146E19-B52F-48C1-811B-FC270056BE4B}" destId="{F533D999-8001-441A-A655-F779A155AD83}" srcOrd="1" destOrd="0" presId="urn:microsoft.com/office/officeart/2005/8/layout/process4"/>
    <dgm:cxn modelId="{58063FA6-1FCF-4263-8C83-B2727CF6C404}" type="presParOf" srcId="{2F146E19-B52F-48C1-811B-FC270056BE4B}" destId="{AD566365-8C08-42F7-9CA6-59F0BFA7FE63}" srcOrd="2" destOrd="0" presId="urn:microsoft.com/office/officeart/2005/8/layout/process4"/>
    <dgm:cxn modelId="{8167CF50-B49F-426F-BB5B-8D808AEE5DA3}" type="presParOf" srcId="{AD566365-8C08-42F7-9CA6-59F0BFA7FE63}" destId="{06DE046C-09BF-481C-B31B-D45B9067002C}" srcOrd="0" destOrd="0" presId="urn:microsoft.com/office/officeart/2005/8/layout/process4"/>
    <dgm:cxn modelId="{D517D24F-8AD1-4375-84F0-E60006367C88}" type="presParOf" srcId="{AD566365-8C08-42F7-9CA6-59F0BFA7FE63}" destId="{AC1D0BEA-1E48-41C6-8EC0-94EA82257C03}" srcOrd="1" destOrd="0" presId="urn:microsoft.com/office/officeart/2005/8/layout/process4"/>
    <dgm:cxn modelId="{62EC87F3-9986-4EE6-983B-E35E25072367}" type="presParOf" srcId="{AD566365-8C08-42F7-9CA6-59F0BFA7FE63}" destId="{8DBEE917-773A-4238-A02A-EB753F9F7B12}" srcOrd="2" destOrd="0" presId="urn:microsoft.com/office/officeart/2005/8/layout/process4"/>
    <dgm:cxn modelId="{1D57CF3E-C178-446F-835D-0A55C169F70D}" type="presParOf" srcId="{8DBEE917-773A-4238-A02A-EB753F9F7B12}" destId="{31363330-5828-4005-888B-AE6DEE0750B7}" srcOrd="0" destOrd="0" presId="urn:microsoft.com/office/officeart/2005/8/layout/process4"/>
    <dgm:cxn modelId="{5F839960-8B51-4DA0-BE31-73ABDF964AC5}" type="presParOf" srcId="{8DBEE917-773A-4238-A02A-EB753F9F7B12}" destId="{1D430D99-A502-4D26-9470-6172AB927BD3}" srcOrd="1" destOrd="0" presId="urn:microsoft.com/office/officeart/2005/8/layout/process4"/>
    <dgm:cxn modelId="{19E97C80-3E74-4E6F-A30C-7B45F44DAF56}" type="presParOf" srcId="{8DBEE917-773A-4238-A02A-EB753F9F7B12}" destId="{F4A3003F-8442-452C-B79C-0E2E44459525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271718-359D-4A55-866F-3ED51BAF470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s-MX"/>
        </a:p>
      </dgm:t>
    </dgm:pt>
    <dgm:pt modelId="{D45F2254-8C63-481E-B7C6-63FA371D4680}">
      <dgm:prSet/>
      <dgm:spPr/>
      <dgm:t>
        <a:bodyPr/>
        <a:lstStyle/>
        <a:p>
          <a:r>
            <a:rPr lang="es-MX"/>
            <a:t>AGROASEMEX quedó con una reducción de recursos del 50%. </a:t>
          </a:r>
        </a:p>
      </dgm:t>
    </dgm:pt>
    <dgm:pt modelId="{6F66D11B-6BDC-4543-8C4A-C5CC8467154B}" type="parTrans" cxnId="{0B36BB6F-8D45-437E-A7BC-C5CDA6D0C2E7}">
      <dgm:prSet/>
      <dgm:spPr/>
      <dgm:t>
        <a:bodyPr/>
        <a:lstStyle/>
        <a:p>
          <a:endParaRPr lang="es-MX"/>
        </a:p>
      </dgm:t>
    </dgm:pt>
    <dgm:pt modelId="{5858D30F-5551-43A6-90DD-A9893D514383}" type="sibTrans" cxnId="{0B36BB6F-8D45-437E-A7BC-C5CDA6D0C2E7}">
      <dgm:prSet/>
      <dgm:spPr/>
      <dgm:t>
        <a:bodyPr/>
        <a:lstStyle/>
        <a:p>
          <a:endParaRPr lang="es-MX"/>
        </a:p>
      </dgm:t>
    </dgm:pt>
    <dgm:pt modelId="{A47B596D-F190-48FC-9DB1-D67F115CAB91}">
      <dgm:prSet/>
      <dgm:spPr/>
      <dgm:t>
        <a:bodyPr/>
        <a:lstStyle/>
        <a:p>
          <a:r>
            <a:rPr lang="es-MX"/>
            <a:t>Se asignaron a la Financiera Nacional de Desarrollo (FND) un total de 2,500 mdp, que finalmente </a:t>
          </a:r>
          <a:r>
            <a:rPr lang="es-MX" b="1"/>
            <a:t>no les fue permitido ejercer.</a:t>
          </a:r>
          <a:endParaRPr lang="es-MX"/>
        </a:p>
      </dgm:t>
    </dgm:pt>
    <dgm:pt modelId="{EF677B18-7823-4DF6-8F25-DDECC0A682D5}" type="parTrans" cxnId="{DEA08EA8-837E-4064-B5A7-0B68EEFC0DBF}">
      <dgm:prSet/>
      <dgm:spPr/>
      <dgm:t>
        <a:bodyPr/>
        <a:lstStyle/>
        <a:p>
          <a:endParaRPr lang="es-MX"/>
        </a:p>
      </dgm:t>
    </dgm:pt>
    <dgm:pt modelId="{A02348D8-4EEF-463E-8495-8DB274800251}" type="sibTrans" cxnId="{DEA08EA8-837E-4064-B5A7-0B68EEFC0DBF}">
      <dgm:prSet/>
      <dgm:spPr/>
      <dgm:t>
        <a:bodyPr/>
        <a:lstStyle/>
        <a:p>
          <a:endParaRPr lang="es-MX"/>
        </a:p>
      </dgm:t>
    </dgm:pt>
    <dgm:pt modelId="{9C43EDA6-5199-45BF-8643-AFFA3878A734}">
      <dgm:prSet/>
      <dgm:spPr/>
      <dgm:t>
        <a:bodyPr/>
        <a:lstStyle/>
        <a:p>
          <a:r>
            <a:rPr lang="es-MX"/>
            <a:t>Desaparecieron los recursos fiscales para FIRA y FOCIR.</a:t>
          </a:r>
        </a:p>
      </dgm:t>
    </dgm:pt>
    <dgm:pt modelId="{46A6A294-2874-48CB-9E46-0C9DF27EE106}" type="parTrans" cxnId="{4BFAFC5A-B66F-47DF-A2CE-2A1EC590C919}">
      <dgm:prSet/>
      <dgm:spPr/>
      <dgm:t>
        <a:bodyPr/>
        <a:lstStyle/>
        <a:p>
          <a:endParaRPr lang="es-MX"/>
        </a:p>
      </dgm:t>
    </dgm:pt>
    <dgm:pt modelId="{68EBA851-CE34-4AD9-B084-3915841AF2F9}" type="sibTrans" cxnId="{4BFAFC5A-B66F-47DF-A2CE-2A1EC590C919}">
      <dgm:prSet/>
      <dgm:spPr/>
      <dgm:t>
        <a:bodyPr/>
        <a:lstStyle/>
        <a:p>
          <a:endParaRPr lang="es-MX"/>
        </a:p>
      </dgm:t>
    </dgm:pt>
    <dgm:pt modelId="{5FBE48AA-9268-4491-AB77-D88CF02FBBDD}" type="pres">
      <dgm:prSet presAssocID="{27271718-359D-4A55-866F-3ED51BAF470A}" presName="linear" presStyleCnt="0">
        <dgm:presLayoutVars>
          <dgm:animLvl val="lvl"/>
          <dgm:resizeHandles val="exact"/>
        </dgm:presLayoutVars>
      </dgm:prSet>
      <dgm:spPr/>
    </dgm:pt>
    <dgm:pt modelId="{2146763E-15E2-4093-AE39-7C96275E27F6}" type="pres">
      <dgm:prSet presAssocID="{D45F2254-8C63-481E-B7C6-63FA371D468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0E42801-20A8-48AD-876B-20800FE6E6C4}" type="pres">
      <dgm:prSet presAssocID="{5858D30F-5551-43A6-90DD-A9893D514383}" presName="spacer" presStyleCnt="0"/>
      <dgm:spPr/>
    </dgm:pt>
    <dgm:pt modelId="{E569C596-F659-420B-BBD7-E5DB8D0342DC}" type="pres">
      <dgm:prSet presAssocID="{A47B596D-F190-48FC-9DB1-D67F115CAB9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D2128CE-9203-435D-B6D5-A86A261BF934}" type="pres">
      <dgm:prSet presAssocID="{A02348D8-4EEF-463E-8495-8DB274800251}" presName="spacer" presStyleCnt="0"/>
      <dgm:spPr/>
    </dgm:pt>
    <dgm:pt modelId="{23F77E24-F2F6-47F2-8CE0-87AC59C26D8E}" type="pres">
      <dgm:prSet presAssocID="{9C43EDA6-5199-45BF-8643-AFFA3878A73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20A1D2C-3755-46DB-AA7C-42F2165B4745}" type="presOf" srcId="{9C43EDA6-5199-45BF-8643-AFFA3878A734}" destId="{23F77E24-F2F6-47F2-8CE0-87AC59C26D8E}" srcOrd="0" destOrd="0" presId="urn:microsoft.com/office/officeart/2005/8/layout/vList2"/>
    <dgm:cxn modelId="{9B5E026D-9920-4A37-9779-31E726764065}" type="presOf" srcId="{D45F2254-8C63-481E-B7C6-63FA371D4680}" destId="{2146763E-15E2-4093-AE39-7C96275E27F6}" srcOrd="0" destOrd="0" presId="urn:microsoft.com/office/officeart/2005/8/layout/vList2"/>
    <dgm:cxn modelId="{0B36BB6F-8D45-437E-A7BC-C5CDA6D0C2E7}" srcId="{27271718-359D-4A55-866F-3ED51BAF470A}" destId="{D45F2254-8C63-481E-B7C6-63FA371D4680}" srcOrd="0" destOrd="0" parTransId="{6F66D11B-6BDC-4543-8C4A-C5CC8467154B}" sibTransId="{5858D30F-5551-43A6-90DD-A9893D514383}"/>
    <dgm:cxn modelId="{91F95356-DA94-4424-B978-540C0583747A}" type="presOf" srcId="{27271718-359D-4A55-866F-3ED51BAF470A}" destId="{5FBE48AA-9268-4491-AB77-D88CF02FBBDD}" srcOrd="0" destOrd="0" presId="urn:microsoft.com/office/officeart/2005/8/layout/vList2"/>
    <dgm:cxn modelId="{4BFAFC5A-B66F-47DF-A2CE-2A1EC590C919}" srcId="{27271718-359D-4A55-866F-3ED51BAF470A}" destId="{9C43EDA6-5199-45BF-8643-AFFA3878A734}" srcOrd="2" destOrd="0" parTransId="{46A6A294-2874-48CB-9E46-0C9DF27EE106}" sibTransId="{68EBA851-CE34-4AD9-B084-3915841AF2F9}"/>
    <dgm:cxn modelId="{DEA08EA8-837E-4064-B5A7-0B68EEFC0DBF}" srcId="{27271718-359D-4A55-866F-3ED51BAF470A}" destId="{A47B596D-F190-48FC-9DB1-D67F115CAB91}" srcOrd="1" destOrd="0" parTransId="{EF677B18-7823-4DF6-8F25-DDECC0A682D5}" sibTransId="{A02348D8-4EEF-463E-8495-8DB274800251}"/>
    <dgm:cxn modelId="{9A8107B6-7328-4FB7-86BA-DD9004B5054F}" type="presOf" srcId="{A47B596D-F190-48FC-9DB1-D67F115CAB91}" destId="{E569C596-F659-420B-BBD7-E5DB8D0342DC}" srcOrd="0" destOrd="0" presId="urn:microsoft.com/office/officeart/2005/8/layout/vList2"/>
    <dgm:cxn modelId="{6A1926FB-C9C5-47A7-AA58-BCB2C9601E13}" type="presParOf" srcId="{5FBE48AA-9268-4491-AB77-D88CF02FBBDD}" destId="{2146763E-15E2-4093-AE39-7C96275E27F6}" srcOrd="0" destOrd="0" presId="urn:microsoft.com/office/officeart/2005/8/layout/vList2"/>
    <dgm:cxn modelId="{70631E9D-F059-491F-88A3-4F2BA785B3BE}" type="presParOf" srcId="{5FBE48AA-9268-4491-AB77-D88CF02FBBDD}" destId="{80E42801-20A8-48AD-876B-20800FE6E6C4}" srcOrd="1" destOrd="0" presId="urn:microsoft.com/office/officeart/2005/8/layout/vList2"/>
    <dgm:cxn modelId="{FFB66A01-05CC-4A72-8C24-AABB2460B0FA}" type="presParOf" srcId="{5FBE48AA-9268-4491-AB77-D88CF02FBBDD}" destId="{E569C596-F659-420B-BBD7-E5DB8D0342DC}" srcOrd="2" destOrd="0" presId="urn:microsoft.com/office/officeart/2005/8/layout/vList2"/>
    <dgm:cxn modelId="{D87B57A8-79EE-45AE-9174-C0A569A9ABAE}" type="presParOf" srcId="{5FBE48AA-9268-4491-AB77-D88CF02FBBDD}" destId="{0D2128CE-9203-435D-B6D5-A86A261BF934}" srcOrd="3" destOrd="0" presId="urn:microsoft.com/office/officeart/2005/8/layout/vList2"/>
    <dgm:cxn modelId="{FA6E033F-E134-4124-A125-B112FDCA58E2}" type="presParOf" srcId="{5FBE48AA-9268-4491-AB77-D88CF02FBBDD}" destId="{23F77E24-F2F6-47F2-8CE0-87AC59C26D8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642D7E-0B36-472A-91B3-C749C5741BC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97E9A0D3-A245-48A1-94A2-D3AF9BE5F219}">
      <dgm:prSet custT="1"/>
      <dgm:spPr/>
      <dgm:t>
        <a:bodyPr/>
        <a:lstStyle/>
        <a:p>
          <a:r>
            <a:rPr lang="es-ES" sz="2000" b="1" dirty="0"/>
            <a:t>Crédito Ganadero a la Palabra. </a:t>
          </a:r>
          <a:endParaRPr lang="es-MX" sz="2000" b="1" dirty="0"/>
        </a:p>
      </dgm:t>
    </dgm:pt>
    <dgm:pt modelId="{77E3544E-21C8-47BB-BDDF-194B897FCA56}" type="parTrans" cxnId="{C1924E30-8738-452F-97FF-8921E008317D}">
      <dgm:prSet/>
      <dgm:spPr/>
      <dgm:t>
        <a:bodyPr/>
        <a:lstStyle/>
        <a:p>
          <a:endParaRPr lang="es-MX" sz="2000" b="1"/>
        </a:p>
      </dgm:t>
    </dgm:pt>
    <dgm:pt modelId="{B3B8152A-ED93-4514-BE82-1C3D6FBE9382}" type="sibTrans" cxnId="{C1924E30-8738-452F-97FF-8921E008317D}">
      <dgm:prSet/>
      <dgm:spPr/>
      <dgm:t>
        <a:bodyPr/>
        <a:lstStyle/>
        <a:p>
          <a:endParaRPr lang="es-MX" sz="2000" b="1"/>
        </a:p>
      </dgm:t>
    </dgm:pt>
    <dgm:pt modelId="{510319B9-2385-435F-9E24-D931C9EC6AE5}">
      <dgm:prSet custT="1"/>
      <dgm:spPr/>
      <dgm:t>
        <a:bodyPr/>
        <a:lstStyle/>
        <a:p>
          <a:r>
            <a:rPr lang="es-ES" sz="2000" b="1"/>
            <a:t>Desarrollo Rural.</a:t>
          </a:r>
          <a:endParaRPr lang="es-MX" sz="2000" b="1"/>
        </a:p>
      </dgm:t>
    </dgm:pt>
    <dgm:pt modelId="{8B43FE4F-DC5D-4571-AA07-E961BD8F0D42}" type="parTrans" cxnId="{66C9BC5F-CD1F-4E97-B31D-720F14DFDB3E}">
      <dgm:prSet/>
      <dgm:spPr/>
      <dgm:t>
        <a:bodyPr/>
        <a:lstStyle/>
        <a:p>
          <a:endParaRPr lang="es-MX" sz="2000" b="1"/>
        </a:p>
      </dgm:t>
    </dgm:pt>
    <dgm:pt modelId="{65B542ED-BF90-49A7-A047-4D01C9D181BA}" type="sibTrans" cxnId="{66C9BC5F-CD1F-4E97-B31D-720F14DFDB3E}">
      <dgm:prSet/>
      <dgm:spPr/>
      <dgm:t>
        <a:bodyPr/>
        <a:lstStyle/>
        <a:p>
          <a:endParaRPr lang="es-MX" sz="2000" b="1"/>
        </a:p>
      </dgm:t>
    </dgm:pt>
    <dgm:pt modelId="{D2360873-D115-44DE-A01A-03DA43855D1E}">
      <dgm:prSet custT="1"/>
      <dgm:spPr/>
      <dgm:t>
        <a:bodyPr/>
        <a:lstStyle/>
        <a:p>
          <a:r>
            <a:rPr lang="es-MX" sz="2000" b="1" dirty="0"/>
            <a:t>PROGRAMAS</a:t>
          </a:r>
        </a:p>
      </dgm:t>
    </dgm:pt>
    <dgm:pt modelId="{971DEDA3-11D3-4136-A614-B55A081CB99D}" type="parTrans" cxnId="{A10E8A3E-DD1B-4EB3-A435-E1405F83FCD5}">
      <dgm:prSet/>
      <dgm:spPr/>
      <dgm:t>
        <a:bodyPr/>
        <a:lstStyle/>
        <a:p>
          <a:endParaRPr lang="es-MX" sz="2000" b="1"/>
        </a:p>
      </dgm:t>
    </dgm:pt>
    <dgm:pt modelId="{0A8750C3-B8FA-4881-A8E7-76491D8779FC}" type="sibTrans" cxnId="{A10E8A3E-DD1B-4EB3-A435-E1405F83FCD5}">
      <dgm:prSet/>
      <dgm:spPr/>
      <dgm:t>
        <a:bodyPr/>
        <a:lstStyle/>
        <a:p>
          <a:endParaRPr lang="es-MX" sz="2000" b="1"/>
        </a:p>
      </dgm:t>
    </dgm:pt>
    <dgm:pt modelId="{C15F8F9B-8E3B-4509-8E3C-7AF6CB6B1E1D}" type="pres">
      <dgm:prSet presAssocID="{7D642D7E-0B36-472A-91B3-C749C5741B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88375B0-D888-4CC3-9997-68DA4395C50E}" type="pres">
      <dgm:prSet presAssocID="{D2360873-D115-44DE-A01A-03DA43855D1E}" presName="hierRoot1" presStyleCnt="0">
        <dgm:presLayoutVars>
          <dgm:hierBranch val="init"/>
        </dgm:presLayoutVars>
      </dgm:prSet>
      <dgm:spPr/>
    </dgm:pt>
    <dgm:pt modelId="{9D060659-4691-4D59-8485-9ACA4169525F}" type="pres">
      <dgm:prSet presAssocID="{D2360873-D115-44DE-A01A-03DA43855D1E}" presName="rootComposite1" presStyleCnt="0"/>
      <dgm:spPr/>
    </dgm:pt>
    <dgm:pt modelId="{1F6F6942-6BF2-4390-BA30-3E9692274EE0}" type="pres">
      <dgm:prSet presAssocID="{D2360873-D115-44DE-A01A-03DA43855D1E}" presName="rootText1" presStyleLbl="node0" presStyleIdx="0" presStyleCnt="1">
        <dgm:presLayoutVars>
          <dgm:chPref val="3"/>
        </dgm:presLayoutVars>
      </dgm:prSet>
      <dgm:spPr/>
    </dgm:pt>
    <dgm:pt modelId="{FCB1DE4B-D870-471A-AA78-A3D7126192FB}" type="pres">
      <dgm:prSet presAssocID="{D2360873-D115-44DE-A01A-03DA43855D1E}" presName="rootConnector1" presStyleLbl="node1" presStyleIdx="0" presStyleCnt="0"/>
      <dgm:spPr/>
    </dgm:pt>
    <dgm:pt modelId="{47268516-805B-4A6A-B5BB-C118FC61839C}" type="pres">
      <dgm:prSet presAssocID="{D2360873-D115-44DE-A01A-03DA43855D1E}" presName="hierChild2" presStyleCnt="0"/>
      <dgm:spPr/>
    </dgm:pt>
    <dgm:pt modelId="{9ADB447A-7CF6-4501-B4A2-DE334CB48173}" type="pres">
      <dgm:prSet presAssocID="{77E3544E-21C8-47BB-BDDF-194B897FCA56}" presName="Name64" presStyleLbl="parChTrans1D2" presStyleIdx="0" presStyleCnt="2"/>
      <dgm:spPr/>
    </dgm:pt>
    <dgm:pt modelId="{D3962ADD-E362-468A-9645-0B4C2C01932B}" type="pres">
      <dgm:prSet presAssocID="{97E9A0D3-A245-48A1-94A2-D3AF9BE5F219}" presName="hierRoot2" presStyleCnt="0">
        <dgm:presLayoutVars>
          <dgm:hierBranch val="init"/>
        </dgm:presLayoutVars>
      </dgm:prSet>
      <dgm:spPr/>
    </dgm:pt>
    <dgm:pt modelId="{44A84D1E-DEFE-4A3C-ACAD-DCEB174BA120}" type="pres">
      <dgm:prSet presAssocID="{97E9A0D3-A245-48A1-94A2-D3AF9BE5F219}" presName="rootComposite" presStyleCnt="0"/>
      <dgm:spPr/>
    </dgm:pt>
    <dgm:pt modelId="{12C884F9-675F-4410-883D-DFB22575763F}" type="pres">
      <dgm:prSet presAssocID="{97E9A0D3-A245-48A1-94A2-D3AF9BE5F219}" presName="rootText" presStyleLbl="node2" presStyleIdx="0" presStyleCnt="2" custScaleY="151454">
        <dgm:presLayoutVars>
          <dgm:chPref val="3"/>
        </dgm:presLayoutVars>
      </dgm:prSet>
      <dgm:spPr/>
    </dgm:pt>
    <dgm:pt modelId="{00BA39B4-C28C-4E3F-98D6-D0E4EFB9F1B2}" type="pres">
      <dgm:prSet presAssocID="{97E9A0D3-A245-48A1-94A2-D3AF9BE5F219}" presName="rootConnector" presStyleLbl="node2" presStyleIdx="0" presStyleCnt="2"/>
      <dgm:spPr/>
    </dgm:pt>
    <dgm:pt modelId="{813EB24C-2360-41E6-ADD0-E476A0DF7461}" type="pres">
      <dgm:prSet presAssocID="{97E9A0D3-A245-48A1-94A2-D3AF9BE5F219}" presName="hierChild4" presStyleCnt="0"/>
      <dgm:spPr/>
    </dgm:pt>
    <dgm:pt modelId="{7AFF5B96-725F-40CB-8FAE-EEE26D2F06CE}" type="pres">
      <dgm:prSet presAssocID="{97E9A0D3-A245-48A1-94A2-D3AF9BE5F219}" presName="hierChild5" presStyleCnt="0"/>
      <dgm:spPr/>
    </dgm:pt>
    <dgm:pt modelId="{79C338B2-AA4A-45A6-B99F-B0A57930D8DC}" type="pres">
      <dgm:prSet presAssocID="{8B43FE4F-DC5D-4571-AA07-E961BD8F0D42}" presName="Name64" presStyleLbl="parChTrans1D2" presStyleIdx="1" presStyleCnt="2"/>
      <dgm:spPr/>
    </dgm:pt>
    <dgm:pt modelId="{BA13790C-03E8-42F4-8E9F-EE884448926D}" type="pres">
      <dgm:prSet presAssocID="{510319B9-2385-435F-9E24-D931C9EC6AE5}" presName="hierRoot2" presStyleCnt="0">
        <dgm:presLayoutVars>
          <dgm:hierBranch val="init"/>
        </dgm:presLayoutVars>
      </dgm:prSet>
      <dgm:spPr/>
    </dgm:pt>
    <dgm:pt modelId="{32AE2BA5-8F29-4CB4-BA87-3F3D5900E41F}" type="pres">
      <dgm:prSet presAssocID="{510319B9-2385-435F-9E24-D931C9EC6AE5}" presName="rootComposite" presStyleCnt="0"/>
      <dgm:spPr/>
    </dgm:pt>
    <dgm:pt modelId="{C01B75DE-0930-4C7F-BCDB-3F7E7645642B}" type="pres">
      <dgm:prSet presAssocID="{510319B9-2385-435F-9E24-D931C9EC6AE5}" presName="rootText" presStyleLbl="node2" presStyleIdx="1" presStyleCnt="2" custScaleY="135270">
        <dgm:presLayoutVars>
          <dgm:chPref val="3"/>
        </dgm:presLayoutVars>
      </dgm:prSet>
      <dgm:spPr/>
    </dgm:pt>
    <dgm:pt modelId="{D63F720E-E734-4AE2-852D-4AB8A3C90F32}" type="pres">
      <dgm:prSet presAssocID="{510319B9-2385-435F-9E24-D931C9EC6AE5}" presName="rootConnector" presStyleLbl="node2" presStyleIdx="1" presStyleCnt="2"/>
      <dgm:spPr/>
    </dgm:pt>
    <dgm:pt modelId="{9552B617-C631-4359-97F4-820992203012}" type="pres">
      <dgm:prSet presAssocID="{510319B9-2385-435F-9E24-D931C9EC6AE5}" presName="hierChild4" presStyleCnt="0"/>
      <dgm:spPr/>
    </dgm:pt>
    <dgm:pt modelId="{09DE2061-8A3E-412F-9275-5E7B8AA13003}" type="pres">
      <dgm:prSet presAssocID="{510319B9-2385-435F-9E24-D931C9EC6AE5}" presName="hierChild5" presStyleCnt="0"/>
      <dgm:spPr/>
    </dgm:pt>
    <dgm:pt modelId="{4ED4EC99-7ED2-41C1-9829-F82BC36E7863}" type="pres">
      <dgm:prSet presAssocID="{D2360873-D115-44DE-A01A-03DA43855D1E}" presName="hierChild3" presStyleCnt="0"/>
      <dgm:spPr/>
    </dgm:pt>
  </dgm:ptLst>
  <dgm:cxnLst>
    <dgm:cxn modelId="{B6E1530E-F773-494A-9645-6D3317BF46C3}" type="presOf" srcId="{77E3544E-21C8-47BB-BDDF-194B897FCA56}" destId="{9ADB447A-7CF6-4501-B4A2-DE334CB48173}" srcOrd="0" destOrd="0" presId="urn:microsoft.com/office/officeart/2009/3/layout/HorizontalOrganizationChart"/>
    <dgm:cxn modelId="{727DD713-1953-432D-89B2-9A61E4EE9EDA}" type="presOf" srcId="{D2360873-D115-44DE-A01A-03DA43855D1E}" destId="{FCB1DE4B-D870-471A-AA78-A3D7126192FB}" srcOrd="1" destOrd="0" presId="urn:microsoft.com/office/officeart/2009/3/layout/HorizontalOrganizationChart"/>
    <dgm:cxn modelId="{C1924E30-8738-452F-97FF-8921E008317D}" srcId="{D2360873-D115-44DE-A01A-03DA43855D1E}" destId="{97E9A0D3-A245-48A1-94A2-D3AF9BE5F219}" srcOrd="0" destOrd="0" parTransId="{77E3544E-21C8-47BB-BDDF-194B897FCA56}" sibTransId="{B3B8152A-ED93-4514-BE82-1C3D6FBE9382}"/>
    <dgm:cxn modelId="{A10E8A3E-DD1B-4EB3-A435-E1405F83FCD5}" srcId="{7D642D7E-0B36-472A-91B3-C749C5741BCE}" destId="{D2360873-D115-44DE-A01A-03DA43855D1E}" srcOrd="0" destOrd="0" parTransId="{971DEDA3-11D3-4136-A614-B55A081CB99D}" sibTransId="{0A8750C3-B8FA-4881-A8E7-76491D8779FC}"/>
    <dgm:cxn modelId="{66C9BC5F-CD1F-4E97-B31D-720F14DFDB3E}" srcId="{D2360873-D115-44DE-A01A-03DA43855D1E}" destId="{510319B9-2385-435F-9E24-D931C9EC6AE5}" srcOrd="1" destOrd="0" parTransId="{8B43FE4F-DC5D-4571-AA07-E961BD8F0D42}" sibTransId="{65B542ED-BF90-49A7-A047-4D01C9D181BA}"/>
    <dgm:cxn modelId="{0E847562-7671-4028-B32E-DDB777D94C9D}" type="presOf" srcId="{97E9A0D3-A245-48A1-94A2-D3AF9BE5F219}" destId="{12C884F9-675F-4410-883D-DFB22575763F}" srcOrd="0" destOrd="0" presId="urn:microsoft.com/office/officeart/2009/3/layout/HorizontalOrganizationChart"/>
    <dgm:cxn modelId="{D7C01A43-4D30-4A40-904D-D2236E22E924}" type="presOf" srcId="{D2360873-D115-44DE-A01A-03DA43855D1E}" destId="{1F6F6942-6BF2-4390-BA30-3E9692274EE0}" srcOrd="0" destOrd="0" presId="urn:microsoft.com/office/officeart/2009/3/layout/HorizontalOrganizationChart"/>
    <dgm:cxn modelId="{E74D8688-5837-4C76-A4E1-41DC98B06E21}" type="presOf" srcId="{97E9A0D3-A245-48A1-94A2-D3AF9BE5F219}" destId="{00BA39B4-C28C-4E3F-98D6-D0E4EFB9F1B2}" srcOrd="1" destOrd="0" presId="urn:microsoft.com/office/officeart/2009/3/layout/HorizontalOrganizationChart"/>
    <dgm:cxn modelId="{FE0F7197-49D8-44C6-B4E9-82F0C210A0D6}" type="presOf" srcId="{510319B9-2385-435F-9E24-D931C9EC6AE5}" destId="{C01B75DE-0930-4C7F-BCDB-3F7E7645642B}" srcOrd="0" destOrd="0" presId="urn:microsoft.com/office/officeart/2009/3/layout/HorizontalOrganizationChart"/>
    <dgm:cxn modelId="{61E7BC98-9F6B-4177-8AFB-4A3305B3EE5E}" type="presOf" srcId="{8B43FE4F-DC5D-4571-AA07-E961BD8F0D42}" destId="{79C338B2-AA4A-45A6-B99F-B0A57930D8DC}" srcOrd="0" destOrd="0" presId="urn:microsoft.com/office/officeart/2009/3/layout/HorizontalOrganizationChart"/>
    <dgm:cxn modelId="{D6E5D6D1-E2BB-43D2-8E08-7B81947332CA}" type="presOf" srcId="{510319B9-2385-435F-9E24-D931C9EC6AE5}" destId="{D63F720E-E734-4AE2-852D-4AB8A3C90F32}" srcOrd="1" destOrd="0" presId="urn:microsoft.com/office/officeart/2009/3/layout/HorizontalOrganizationChart"/>
    <dgm:cxn modelId="{9A0425D9-C963-477E-A0FB-B49CFFC6F0A1}" type="presOf" srcId="{7D642D7E-0B36-472A-91B3-C749C5741BCE}" destId="{C15F8F9B-8E3B-4509-8E3C-7AF6CB6B1E1D}" srcOrd="0" destOrd="0" presId="urn:microsoft.com/office/officeart/2009/3/layout/HorizontalOrganizationChart"/>
    <dgm:cxn modelId="{95D311EA-FCFD-4797-9541-17B12C767CC4}" type="presParOf" srcId="{C15F8F9B-8E3B-4509-8E3C-7AF6CB6B1E1D}" destId="{588375B0-D888-4CC3-9997-68DA4395C50E}" srcOrd="0" destOrd="0" presId="urn:microsoft.com/office/officeart/2009/3/layout/HorizontalOrganizationChart"/>
    <dgm:cxn modelId="{3C947D91-7177-4D2B-B12D-A92DD724D6FC}" type="presParOf" srcId="{588375B0-D888-4CC3-9997-68DA4395C50E}" destId="{9D060659-4691-4D59-8485-9ACA4169525F}" srcOrd="0" destOrd="0" presId="urn:microsoft.com/office/officeart/2009/3/layout/HorizontalOrganizationChart"/>
    <dgm:cxn modelId="{00885E45-6391-44CC-921B-899B27F40BA7}" type="presParOf" srcId="{9D060659-4691-4D59-8485-9ACA4169525F}" destId="{1F6F6942-6BF2-4390-BA30-3E9692274EE0}" srcOrd="0" destOrd="0" presId="urn:microsoft.com/office/officeart/2009/3/layout/HorizontalOrganizationChart"/>
    <dgm:cxn modelId="{9101E786-F08E-4C10-B90E-C07F37CDADB7}" type="presParOf" srcId="{9D060659-4691-4D59-8485-9ACA4169525F}" destId="{FCB1DE4B-D870-471A-AA78-A3D7126192FB}" srcOrd="1" destOrd="0" presId="urn:microsoft.com/office/officeart/2009/3/layout/HorizontalOrganizationChart"/>
    <dgm:cxn modelId="{08F4D841-4113-4151-854A-9B18D4683118}" type="presParOf" srcId="{588375B0-D888-4CC3-9997-68DA4395C50E}" destId="{47268516-805B-4A6A-B5BB-C118FC61839C}" srcOrd="1" destOrd="0" presId="urn:microsoft.com/office/officeart/2009/3/layout/HorizontalOrganizationChart"/>
    <dgm:cxn modelId="{B0770A31-871E-4F2F-A2F8-30BA8F3C37FB}" type="presParOf" srcId="{47268516-805B-4A6A-B5BB-C118FC61839C}" destId="{9ADB447A-7CF6-4501-B4A2-DE334CB48173}" srcOrd="0" destOrd="0" presId="urn:microsoft.com/office/officeart/2009/3/layout/HorizontalOrganizationChart"/>
    <dgm:cxn modelId="{15B3BC12-A44C-4742-B10D-397F18F0BC29}" type="presParOf" srcId="{47268516-805B-4A6A-B5BB-C118FC61839C}" destId="{D3962ADD-E362-468A-9645-0B4C2C01932B}" srcOrd="1" destOrd="0" presId="urn:microsoft.com/office/officeart/2009/3/layout/HorizontalOrganizationChart"/>
    <dgm:cxn modelId="{65DFA990-0E59-4CD0-BD10-AA8C9BF30B9C}" type="presParOf" srcId="{D3962ADD-E362-468A-9645-0B4C2C01932B}" destId="{44A84D1E-DEFE-4A3C-ACAD-DCEB174BA120}" srcOrd="0" destOrd="0" presId="urn:microsoft.com/office/officeart/2009/3/layout/HorizontalOrganizationChart"/>
    <dgm:cxn modelId="{EDE7C571-58A2-4157-983F-12D582CC3492}" type="presParOf" srcId="{44A84D1E-DEFE-4A3C-ACAD-DCEB174BA120}" destId="{12C884F9-675F-4410-883D-DFB22575763F}" srcOrd="0" destOrd="0" presId="urn:microsoft.com/office/officeart/2009/3/layout/HorizontalOrganizationChart"/>
    <dgm:cxn modelId="{5F341951-B758-48F2-A302-FA0E427E6395}" type="presParOf" srcId="{44A84D1E-DEFE-4A3C-ACAD-DCEB174BA120}" destId="{00BA39B4-C28C-4E3F-98D6-D0E4EFB9F1B2}" srcOrd="1" destOrd="0" presId="urn:microsoft.com/office/officeart/2009/3/layout/HorizontalOrganizationChart"/>
    <dgm:cxn modelId="{E9C592BF-A935-4405-BA67-359AD862BC9D}" type="presParOf" srcId="{D3962ADD-E362-468A-9645-0B4C2C01932B}" destId="{813EB24C-2360-41E6-ADD0-E476A0DF7461}" srcOrd="1" destOrd="0" presId="urn:microsoft.com/office/officeart/2009/3/layout/HorizontalOrganizationChart"/>
    <dgm:cxn modelId="{16025E3F-E2B6-48BF-B97A-E908CBB068BD}" type="presParOf" srcId="{D3962ADD-E362-468A-9645-0B4C2C01932B}" destId="{7AFF5B96-725F-40CB-8FAE-EEE26D2F06CE}" srcOrd="2" destOrd="0" presId="urn:microsoft.com/office/officeart/2009/3/layout/HorizontalOrganizationChart"/>
    <dgm:cxn modelId="{332C48C6-F981-4C6C-A522-E04E740C0C7D}" type="presParOf" srcId="{47268516-805B-4A6A-B5BB-C118FC61839C}" destId="{79C338B2-AA4A-45A6-B99F-B0A57930D8DC}" srcOrd="2" destOrd="0" presId="urn:microsoft.com/office/officeart/2009/3/layout/HorizontalOrganizationChart"/>
    <dgm:cxn modelId="{56CF0D8C-53A0-4F94-AE30-C6F7AEDAD643}" type="presParOf" srcId="{47268516-805B-4A6A-B5BB-C118FC61839C}" destId="{BA13790C-03E8-42F4-8E9F-EE884448926D}" srcOrd="3" destOrd="0" presId="urn:microsoft.com/office/officeart/2009/3/layout/HorizontalOrganizationChart"/>
    <dgm:cxn modelId="{97BB6F33-1D6B-412B-9FFD-D8AAD38CC0CF}" type="presParOf" srcId="{BA13790C-03E8-42F4-8E9F-EE884448926D}" destId="{32AE2BA5-8F29-4CB4-BA87-3F3D5900E41F}" srcOrd="0" destOrd="0" presId="urn:microsoft.com/office/officeart/2009/3/layout/HorizontalOrganizationChart"/>
    <dgm:cxn modelId="{96CE45DD-2C45-4B53-AB3E-CF336C9543C4}" type="presParOf" srcId="{32AE2BA5-8F29-4CB4-BA87-3F3D5900E41F}" destId="{C01B75DE-0930-4C7F-BCDB-3F7E7645642B}" srcOrd="0" destOrd="0" presId="urn:microsoft.com/office/officeart/2009/3/layout/HorizontalOrganizationChart"/>
    <dgm:cxn modelId="{ACB0FC2C-B430-42BC-AAD3-A7BA974C1127}" type="presParOf" srcId="{32AE2BA5-8F29-4CB4-BA87-3F3D5900E41F}" destId="{D63F720E-E734-4AE2-852D-4AB8A3C90F32}" srcOrd="1" destOrd="0" presId="urn:microsoft.com/office/officeart/2009/3/layout/HorizontalOrganizationChart"/>
    <dgm:cxn modelId="{4CD982AE-64FD-4374-B42A-03582CAD68B1}" type="presParOf" srcId="{BA13790C-03E8-42F4-8E9F-EE884448926D}" destId="{9552B617-C631-4359-97F4-820992203012}" srcOrd="1" destOrd="0" presId="urn:microsoft.com/office/officeart/2009/3/layout/HorizontalOrganizationChart"/>
    <dgm:cxn modelId="{2B177DD0-4C6C-41C0-AB4A-7DB362151DA3}" type="presParOf" srcId="{BA13790C-03E8-42F4-8E9F-EE884448926D}" destId="{09DE2061-8A3E-412F-9275-5E7B8AA13003}" srcOrd="2" destOrd="0" presId="urn:microsoft.com/office/officeart/2009/3/layout/HorizontalOrganizationChart"/>
    <dgm:cxn modelId="{51DA1F36-57AD-4364-B9B8-CAE17F9A5DF9}" type="presParOf" srcId="{588375B0-D888-4CC3-9997-68DA4395C50E}" destId="{4ED4EC99-7ED2-41C1-9829-F82BC36E7863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D642D7E-0B36-472A-91B3-C749C5741BC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7E9A0D3-A245-48A1-94A2-D3AF9BE5F219}">
      <dgm:prSet custT="1"/>
      <dgm:spPr/>
      <dgm:t>
        <a:bodyPr/>
        <a:lstStyle/>
        <a:p>
          <a:r>
            <a:rPr lang="es-MX" sz="2000" b="1" dirty="0"/>
            <a:t>Vinculación productiva.</a:t>
          </a:r>
        </a:p>
      </dgm:t>
    </dgm:pt>
    <dgm:pt modelId="{77E3544E-21C8-47BB-BDDF-194B897FCA56}" type="parTrans" cxnId="{C1924E30-8738-452F-97FF-8921E008317D}">
      <dgm:prSet/>
      <dgm:spPr/>
      <dgm:t>
        <a:bodyPr/>
        <a:lstStyle/>
        <a:p>
          <a:endParaRPr lang="es-MX" sz="2000" b="1"/>
        </a:p>
      </dgm:t>
    </dgm:pt>
    <dgm:pt modelId="{B3B8152A-ED93-4514-BE82-1C3D6FBE9382}" type="sibTrans" cxnId="{C1924E30-8738-452F-97FF-8921E008317D}">
      <dgm:prSet/>
      <dgm:spPr/>
      <dgm:t>
        <a:bodyPr/>
        <a:lstStyle/>
        <a:p>
          <a:endParaRPr lang="es-MX" sz="2000" b="1"/>
        </a:p>
      </dgm:t>
    </dgm:pt>
    <dgm:pt modelId="{D2360873-D115-44DE-A01A-03DA43855D1E}">
      <dgm:prSet custT="1"/>
      <dgm:spPr/>
      <dgm:t>
        <a:bodyPr/>
        <a:lstStyle/>
        <a:p>
          <a:r>
            <a:rPr lang="es-MX" sz="2000" b="1" dirty="0"/>
            <a:t>COMPONENTES</a:t>
          </a:r>
        </a:p>
      </dgm:t>
    </dgm:pt>
    <dgm:pt modelId="{971DEDA3-11D3-4136-A614-B55A081CB99D}" type="parTrans" cxnId="{A10E8A3E-DD1B-4EB3-A435-E1405F83FCD5}">
      <dgm:prSet/>
      <dgm:spPr/>
      <dgm:t>
        <a:bodyPr/>
        <a:lstStyle/>
        <a:p>
          <a:endParaRPr lang="es-MX" sz="2000" b="1"/>
        </a:p>
      </dgm:t>
    </dgm:pt>
    <dgm:pt modelId="{0A8750C3-B8FA-4881-A8E7-76491D8779FC}" type="sibTrans" cxnId="{A10E8A3E-DD1B-4EB3-A435-E1405F83FCD5}">
      <dgm:prSet/>
      <dgm:spPr/>
      <dgm:t>
        <a:bodyPr/>
        <a:lstStyle/>
        <a:p>
          <a:endParaRPr lang="es-MX" sz="2000" b="1"/>
        </a:p>
      </dgm:t>
    </dgm:pt>
    <dgm:pt modelId="{0C785C9B-3A1D-415D-B4E6-FACA20AAF099}">
      <dgm:prSet custT="1"/>
      <dgm:spPr/>
      <dgm:t>
        <a:bodyPr/>
        <a:lstStyle/>
        <a:p>
          <a:r>
            <a:rPr lang="es-ES" sz="2000" b="1" dirty="0"/>
            <a:t>Fomento de la Ganadería y Normalización de la Calidad de Productos Pecuarios.</a:t>
          </a:r>
          <a:endParaRPr lang="es-MX" sz="2000" b="1" dirty="0"/>
        </a:p>
      </dgm:t>
    </dgm:pt>
    <dgm:pt modelId="{75802E28-ECD0-46BB-99E9-ED856D8F1FFF}" type="parTrans" cxnId="{C6F6DD22-A971-4FA5-A419-2CB615B9DE46}">
      <dgm:prSet/>
      <dgm:spPr/>
      <dgm:t>
        <a:bodyPr/>
        <a:lstStyle/>
        <a:p>
          <a:endParaRPr lang="es-MX" sz="2000" b="1"/>
        </a:p>
      </dgm:t>
    </dgm:pt>
    <dgm:pt modelId="{6206D0C3-372F-4CA3-815B-9AEEA9A58301}" type="sibTrans" cxnId="{C6F6DD22-A971-4FA5-A419-2CB615B9DE46}">
      <dgm:prSet/>
      <dgm:spPr/>
      <dgm:t>
        <a:bodyPr/>
        <a:lstStyle/>
        <a:p>
          <a:endParaRPr lang="es-MX" sz="2000" b="1"/>
        </a:p>
      </dgm:t>
    </dgm:pt>
    <dgm:pt modelId="{1A05ED15-E5E3-49BA-BAE4-B8F9C84D281D}" type="pres">
      <dgm:prSet presAssocID="{7D642D7E-0B36-472A-91B3-C749C5741B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239F89-BDAD-46BE-9FB5-76548BDD30C6}" type="pres">
      <dgm:prSet presAssocID="{D2360873-D115-44DE-A01A-03DA43855D1E}" presName="hierRoot1" presStyleCnt="0">
        <dgm:presLayoutVars>
          <dgm:hierBranch val="init"/>
        </dgm:presLayoutVars>
      </dgm:prSet>
      <dgm:spPr/>
    </dgm:pt>
    <dgm:pt modelId="{DF745A86-1FC1-45D1-801E-356B8E7000DF}" type="pres">
      <dgm:prSet presAssocID="{D2360873-D115-44DE-A01A-03DA43855D1E}" presName="rootComposite1" presStyleCnt="0"/>
      <dgm:spPr/>
    </dgm:pt>
    <dgm:pt modelId="{FDCB723E-16D8-4650-BAA3-76ADEA4A8438}" type="pres">
      <dgm:prSet presAssocID="{D2360873-D115-44DE-A01A-03DA43855D1E}" presName="rootText1" presStyleLbl="node0" presStyleIdx="0" presStyleCnt="1">
        <dgm:presLayoutVars>
          <dgm:chPref val="3"/>
        </dgm:presLayoutVars>
      </dgm:prSet>
      <dgm:spPr/>
    </dgm:pt>
    <dgm:pt modelId="{5ED3C171-A0F4-4D5E-BF39-4B70BA143174}" type="pres">
      <dgm:prSet presAssocID="{D2360873-D115-44DE-A01A-03DA43855D1E}" presName="rootConnector1" presStyleLbl="node1" presStyleIdx="0" presStyleCnt="0"/>
      <dgm:spPr/>
    </dgm:pt>
    <dgm:pt modelId="{B6639259-E594-4DDD-9055-05A9341348FA}" type="pres">
      <dgm:prSet presAssocID="{D2360873-D115-44DE-A01A-03DA43855D1E}" presName="hierChild2" presStyleCnt="0"/>
      <dgm:spPr/>
    </dgm:pt>
    <dgm:pt modelId="{7123BAEE-6C1D-4FC9-84F8-AFC0D8676A94}" type="pres">
      <dgm:prSet presAssocID="{77E3544E-21C8-47BB-BDDF-194B897FCA56}" presName="Name64" presStyleLbl="parChTrans1D2" presStyleIdx="0" presStyleCnt="2"/>
      <dgm:spPr/>
    </dgm:pt>
    <dgm:pt modelId="{6763C9FC-391D-44E6-8958-EAB66CBA249F}" type="pres">
      <dgm:prSet presAssocID="{97E9A0D3-A245-48A1-94A2-D3AF9BE5F219}" presName="hierRoot2" presStyleCnt="0">
        <dgm:presLayoutVars>
          <dgm:hierBranch val="init"/>
        </dgm:presLayoutVars>
      </dgm:prSet>
      <dgm:spPr/>
    </dgm:pt>
    <dgm:pt modelId="{F79F5A07-0D64-45DB-823D-3F07FA5594DD}" type="pres">
      <dgm:prSet presAssocID="{97E9A0D3-A245-48A1-94A2-D3AF9BE5F219}" presName="rootComposite" presStyleCnt="0"/>
      <dgm:spPr/>
    </dgm:pt>
    <dgm:pt modelId="{7D04C450-ECFD-4AF8-A291-1873BFA71745}" type="pres">
      <dgm:prSet presAssocID="{97E9A0D3-A245-48A1-94A2-D3AF9BE5F219}" presName="rootText" presStyleLbl="node2" presStyleIdx="0" presStyleCnt="2" custScaleY="187909">
        <dgm:presLayoutVars>
          <dgm:chPref val="3"/>
        </dgm:presLayoutVars>
      </dgm:prSet>
      <dgm:spPr/>
    </dgm:pt>
    <dgm:pt modelId="{1C58A683-1EF6-45F1-8B73-D3C67E039ACC}" type="pres">
      <dgm:prSet presAssocID="{97E9A0D3-A245-48A1-94A2-D3AF9BE5F219}" presName="rootConnector" presStyleLbl="node2" presStyleIdx="0" presStyleCnt="2"/>
      <dgm:spPr/>
    </dgm:pt>
    <dgm:pt modelId="{1C5A948A-D13B-4D67-B208-559954A81AAF}" type="pres">
      <dgm:prSet presAssocID="{97E9A0D3-A245-48A1-94A2-D3AF9BE5F219}" presName="hierChild4" presStyleCnt="0"/>
      <dgm:spPr/>
    </dgm:pt>
    <dgm:pt modelId="{B5399D66-5EAA-4D06-8CAA-9BB62E00CD09}" type="pres">
      <dgm:prSet presAssocID="{97E9A0D3-A245-48A1-94A2-D3AF9BE5F219}" presName="hierChild5" presStyleCnt="0"/>
      <dgm:spPr/>
    </dgm:pt>
    <dgm:pt modelId="{0AC9B434-C2E2-47A1-B33C-2D1A184105BD}" type="pres">
      <dgm:prSet presAssocID="{75802E28-ECD0-46BB-99E9-ED856D8F1FFF}" presName="Name64" presStyleLbl="parChTrans1D2" presStyleIdx="1" presStyleCnt="2"/>
      <dgm:spPr/>
    </dgm:pt>
    <dgm:pt modelId="{DBAD5762-F4FE-477E-8835-09C02FBE483F}" type="pres">
      <dgm:prSet presAssocID="{0C785C9B-3A1D-415D-B4E6-FACA20AAF099}" presName="hierRoot2" presStyleCnt="0">
        <dgm:presLayoutVars>
          <dgm:hierBranch val="init"/>
        </dgm:presLayoutVars>
      </dgm:prSet>
      <dgm:spPr/>
    </dgm:pt>
    <dgm:pt modelId="{435F730C-340F-4267-9C10-63709F11C5A4}" type="pres">
      <dgm:prSet presAssocID="{0C785C9B-3A1D-415D-B4E6-FACA20AAF099}" presName="rootComposite" presStyleCnt="0"/>
      <dgm:spPr/>
    </dgm:pt>
    <dgm:pt modelId="{4AAF2C46-3331-434C-886F-BD95A2C26C37}" type="pres">
      <dgm:prSet presAssocID="{0C785C9B-3A1D-415D-B4E6-FACA20AAF099}" presName="rootText" presStyleLbl="node2" presStyleIdx="1" presStyleCnt="2" custScaleY="243494">
        <dgm:presLayoutVars>
          <dgm:chPref val="3"/>
        </dgm:presLayoutVars>
      </dgm:prSet>
      <dgm:spPr/>
    </dgm:pt>
    <dgm:pt modelId="{78B766C1-4CC7-4B3C-A140-5996F4A8872A}" type="pres">
      <dgm:prSet presAssocID="{0C785C9B-3A1D-415D-B4E6-FACA20AAF099}" presName="rootConnector" presStyleLbl="node2" presStyleIdx="1" presStyleCnt="2"/>
      <dgm:spPr/>
    </dgm:pt>
    <dgm:pt modelId="{F0C301F1-CB6E-44BD-AEB2-E0BA67E4E412}" type="pres">
      <dgm:prSet presAssocID="{0C785C9B-3A1D-415D-B4E6-FACA20AAF099}" presName="hierChild4" presStyleCnt="0"/>
      <dgm:spPr/>
    </dgm:pt>
    <dgm:pt modelId="{8E362BDC-97AD-4115-A627-ED0FCE6D8629}" type="pres">
      <dgm:prSet presAssocID="{0C785C9B-3A1D-415D-B4E6-FACA20AAF099}" presName="hierChild5" presStyleCnt="0"/>
      <dgm:spPr/>
    </dgm:pt>
    <dgm:pt modelId="{7388BE17-72F0-43FE-A6D2-108452A6F1EC}" type="pres">
      <dgm:prSet presAssocID="{D2360873-D115-44DE-A01A-03DA43855D1E}" presName="hierChild3" presStyleCnt="0"/>
      <dgm:spPr/>
    </dgm:pt>
  </dgm:ptLst>
  <dgm:cxnLst>
    <dgm:cxn modelId="{1FD7BC04-851E-4B93-8AFB-654B54C2620A}" type="presOf" srcId="{D2360873-D115-44DE-A01A-03DA43855D1E}" destId="{5ED3C171-A0F4-4D5E-BF39-4B70BA143174}" srcOrd="1" destOrd="0" presId="urn:microsoft.com/office/officeart/2009/3/layout/HorizontalOrganizationChart"/>
    <dgm:cxn modelId="{C6F6DD22-A971-4FA5-A419-2CB615B9DE46}" srcId="{D2360873-D115-44DE-A01A-03DA43855D1E}" destId="{0C785C9B-3A1D-415D-B4E6-FACA20AAF099}" srcOrd="1" destOrd="0" parTransId="{75802E28-ECD0-46BB-99E9-ED856D8F1FFF}" sibTransId="{6206D0C3-372F-4CA3-815B-9AEEA9A58301}"/>
    <dgm:cxn modelId="{C1924E30-8738-452F-97FF-8921E008317D}" srcId="{D2360873-D115-44DE-A01A-03DA43855D1E}" destId="{97E9A0D3-A245-48A1-94A2-D3AF9BE5F219}" srcOrd="0" destOrd="0" parTransId="{77E3544E-21C8-47BB-BDDF-194B897FCA56}" sibTransId="{B3B8152A-ED93-4514-BE82-1C3D6FBE9382}"/>
    <dgm:cxn modelId="{A10E8A3E-DD1B-4EB3-A435-E1405F83FCD5}" srcId="{7D642D7E-0B36-472A-91B3-C749C5741BCE}" destId="{D2360873-D115-44DE-A01A-03DA43855D1E}" srcOrd="0" destOrd="0" parTransId="{971DEDA3-11D3-4136-A614-B55A081CB99D}" sibTransId="{0A8750C3-B8FA-4881-A8E7-76491D8779FC}"/>
    <dgm:cxn modelId="{D86C615E-FC87-407F-97D4-202AB18B8E37}" type="presOf" srcId="{7D642D7E-0B36-472A-91B3-C749C5741BCE}" destId="{1A05ED15-E5E3-49BA-BAE4-B8F9C84D281D}" srcOrd="0" destOrd="0" presId="urn:microsoft.com/office/officeart/2009/3/layout/HorizontalOrganizationChart"/>
    <dgm:cxn modelId="{AD042748-2238-4162-97AC-E6FCF9D12ABA}" type="presOf" srcId="{75802E28-ECD0-46BB-99E9-ED856D8F1FFF}" destId="{0AC9B434-C2E2-47A1-B33C-2D1A184105BD}" srcOrd="0" destOrd="0" presId="urn:microsoft.com/office/officeart/2009/3/layout/HorizontalOrganizationChart"/>
    <dgm:cxn modelId="{819AD972-A0F2-45D1-A2C5-6896BD3CACA4}" type="presOf" srcId="{97E9A0D3-A245-48A1-94A2-D3AF9BE5F219}" destId="{1C58A683-1EF6-45F1-8B73-D3C67E039ACC}" srcOrd="1" destOrd="0" presId="urn:microsoft.com/office/officeart/2009/3/layout/HorizontalOrganizationChart"/>
    <dgm:cxn modelId="{34A0518F-67E2-4F2E-BEC7-CFC8AEAD7C82}" type="presOf" srcId="{0C785C9B-3A1D-415D-B4E6-FACA20AAF099}" destId="{78B766C1-4CC7-4B3C-A140-5996F4A8872A}" srcOrd="1" destOrd="0" presId="urn:microsoft.com/office/officeart/2009/3/layout/HorizontalOrganizationChart"/>
    <dgm:cxn modelId="{355A179A-FDC9-4130-A79B-357AD45B1043}" type="presOf" srcId="{D2360873-D115-44DE-A01A-03DA43855D1E}" destId="{FDCB723E-16D8-4650-BAA3-76ADEA4A8438}" srcOrd="0" destOrd="0" presId="urn:microsoft.com/office/officeart/2009/3/layout/HorizontalOrganizationChart"/>
    <dgm:cxn modelId="{C9DC8CA2-9E84-4591-B4FB-F947EE75F4AC}" type="presOf" srcId="{97E9A0D3-A245-48A1-94A2-D3AF9BE5F219}" destId="{7D04C450-ECFD-4AF8-A291-1873BFA71745}" srcOrd="0" destOrd="0" presId="urn:microsoft.com/office/officeart/2009/3/layout/HorizontalOrganizationChart"/>
    <dgm:cxn modelId="{E165F1AB-29CB-43CC-A826-FA0C415A0A93}" type="presOf" srcId="{0C785C9B-3A1D-415D-B4E6-FACA20AAF099}" destId="{4AAF2C46-3331-434C-886F-BD95A2C26C37}" srcOrd="0" destOrd="0" presId="urn:microsoft.com/office/officeart/2009/3/layout/HorizontalOrganizationChart"/>
    <dgm:cxn modelId="{4641DDD6-BF0C-4890-8567-A6DF4FAE38CA}" type="presOf" srcId="{77E3544E-21C8-47BB-BDDF-194B897FCA56}" destId="{7123BAEE-6C1D-4FC9-84F8-AFC0D8676A94}" srcOrd="0" destOrd="0" presId="urn:microsoft.com/office/officeart/2009/3/layout/HorizontalOrganizationChart"/>
    <dgm:cxn modelId="{786C8A58-71B2-46AF-B6EE-BB15E04A8686}" type="presParOf" srcId="{1A05ED15-E5E3-49BA-BAE4-B8F9C84D281D}" destId="{2D239F89-BDAD-46BE-9FB5-76548BDD30C6}" srcOrd="0" destOrd="0" presId="urn:microsoft.com/office/officeart/2009/3/layout/HorizontalOrganizationChart"/>
    <dgm:cxn modelId="{4300D92F-AFE0-43FA-89F8-7CB21FEBDBCE}" type="presParOf" srcId="{2D239F89-BDAD-46BE-9FB5-76548BDD30C6}" destId="{DF745A86-1FC1-45D1-801E-356B8E7000DF}" srcOrd="0" destOrd="0" presId="urn:microsoft.com/office/officeart/2009/3/layout/HorizontalOrganizationChart"/>
    <dgm:cxn modelId="{ED5B1E2A-DA95-45F2-937A-1271CBDCB649}" type="presParOf" srcId="{DF745A86-1FC1-45D1-801E-356B8E7000DF}" destId="{FDCB723E-16D8-4650-BAA3-76ADEA4A8438}" srcOrd="0" destOrd="0" presId="urn:microsoft.com/office/officeart/2009/3/layout/HorizontalOrganizationChart"/>
    <dgm:cxn modelId="{3007CB93-B0E7-48EF-9103-B931EA0C8937}" type="presParOf" srcId="{DF745A86-1FC1-45D1-801E-356B8E7000DF}" destId="{5ED3C171-A0F4-4D5E-BF39-4B70BA143174}" srcOrd="1" destOrd="0" presId="urn:microsoft.com/office/officeart/2009/3/layout/HorizontalOrganizationChart"/>
    <dgm:cxn modelId="{03CB9259-D328-4B85-8BEF-D3118D4EA4FA}" type="presParOf" srcId="{2D239F89-BDAD-46BE-9FB5-76548BDD30C6}" destId="{B6639259-E594-4DDD-9055-05A9341348FA}" srcOrd="1" destOrd="0" presId="urn:microsoft.com/office/officeart/2009/3/layout/HorizontalOrganizationChart"/>
    <dgm:cxn modelId="{7F0B5186-8E2E-44FC-92CE-E00B447016B0}" type="presParOf" srcId="{B6639259-E594-4DDD-9055-05A9341348FA}" destId="{7123BAEE-6C1D-4FC9-84F8-AFC0D8676A94}" srcOrd="0" destOrd="0" presId="urn:microsoft.com/office/officeart/2009/3/layout/HorizontalOrganizationChart"/>
    <dgm:cxn modelId="{4C0A7E27-9B80-41CF-9593-01A87BD03AB4}" type="presParOf" srcId="{B6639259-E594-4DDD-9055-05A9341348FA}" destId="{6763C9FC-391D-44E6-8958-EAB66CBA249F}" srcOrd="1" destOrd="0" presId="urn:microsoft.com/office/officeart/2009/3/layout/HorizontalOrganizationChart"/>
    <dgm:cxn modelId="{8B05AD9B-32EE-4F6B-BFE7-55EDD6F4E684}" type="presParOf" srcId="{6763C9FC-391D-44E6-8958-EAB66CBA249F}" destId="{F79F5A07-0D64-45DB-823D-3F07FA5594DD}" srcOrd="0" destOrd="0" presId="urn:microsoft.com/office/officeart/2009/3/layout/HorizontalOrganizationChart"/>
    <dgm:cxn modelId="{57DE6398-19D9-496C-8BBF-074BE5D77ACD}" type="presParOf" srcId="{F79F5A07-0D64-45DB-823D-3F07FA5594DD}" destId="{7D04C450-ECFD-4AF8-A291-1873BFA71745}" srcOrd="0" destOrd="0" presId="urn:microsoft.com/office/officeart/2009/3/layout/HorizontalOrganizationChart"/>
    <dgm:cxn modelId="{0D197AA3-B6F9-4D4A-A89D-44ABA56FD429}" type="presParOf" srcId="{F79F5A07-0D64-45DB-823D-3F07FA5594DD}" destId="{1C58A683-1EF6-45F1-8B73-D3C67E039ACC}" srcOrd="1" destOrd="0" presId="urn:microsoft.com/office/officeart/2009/3/layout/HorizontalOrganizationChart"/>
    <dgm:cxn modelId="{61692F27-6180-4D3C-9979-018FB2D25D0A}" type="presParOf" srcId="{6763C9FC-391D-44E6-8958-EAB66CBA249F}" destId="{1C5A948A-D13B-4D67-B208-559954A81AAF}" srcOrd="1" destOrd="0" presId="urn:microsoft.com/office/officeart/2009/3/layout/HorizontalOrganizationChart"/>
    <dgm:cxn modelId="{4E2EF38D-D648-442A-B5B8-34463FB36503}" type="presParOf" srcId="{6763C9FC-391D-44E6-8958-EAB66CBA249F}" destId="{B5399D66-5EAA-4D06-8CAA-9BB62E00CD09}" srcOrd="2" destOrd="0" presId="urn:microsoft.com/office/officeart/2009/3/layout/HorizontalOrganizationChart"/>
    <dgm:cxn modelId="{37719665-4ED2-4506-9B2A-E6DBF8ACC4F5}" type="presParOf" srcId="{B6639259-E594-4DDD-9055-05A9341348FA}" destId="{0AC9B434-C2E2-47A1-B33C-2D1A184105BD}" srcOrd="2" destOrd="0" presId="urn:microsoft.com/office/officeart/2009/3/layout/HorizontalOrganizationChart"/>
    <dgm:cxn modelId="{5B591B45-DD67-4893-B15B-6CCA94583840}" type="presParOf" srcId="{B6639259-E594-4DDD-9055-05A9341348FA}" destId="{DBAD5762-F4FE-477E-8835-09C02FBE483F}" srcOrd="3" destOrd="0" presId="urn:microsoft.com/office/officeart/2009/3/layout/HorizontalOrganizationChart"/>
    <dgm:cxn modelId="{DCF11705-F1FC-4632-9D29-B97862BB65D0}" type="presParOf" srcId="{DBAD5762-F4FE-477E-8835-09C02FBE483F}" destId="{435F730C-340F-4267-9C10-63709F11C5A4}" srcOrd="0" destOrd="0" presId="urn:microsoft.com/office/officeart/2009/3/layout/HorizontalOrganizationChart"/>
    <dgm:cxn modelId="{DA934561-1ACE-4146-BF58-1516934CD304}" type="presParOf" srcId="{435F730C-340F-4267-9C10-63709F11C5A4}" destId="{4AAF2C46-3331-434C-886F-BD95A2C26C37}" srcOrd="0" destOrd="0" presId="urn:microsoft.com/office/officeart/2009/3/layout/HorizontalOrganizationChart"/>
    <dgm:cxn modelId="{D7A7E4CE-2ED7-495B-A67F-2C4FFA390716}" type="presParOf" srcId="{435F730C-340F-4267-9C10-63709F11C5A4}" destId="{78B766C1-4CC7-4B3C-A140-5996F4A8872A}" srcOrd="1" destOrd="0" presId="urn:microsoft.com/office/officeart/2009/3/layout/HorizontalOrganizationChart"/>
    <dgm:cxn modelId="{43542750-BB23-404F-842F-28C22D18130B}" type="presParOf" srcId="{DBAD5762-F4FE-477E-8835-09C02FBE483F}" destId="{F0C301F1-CB6E-44BD-AEB2-E0BA67E4E412}" srcOrd="1" destOrd="0" presId="urn:microsoft.com/office/officeart/2009/3/layout/HorizontalOrganizationChart"/>
    <dgm:cxn modelId="{B6D0CF3C-C9E5-4E8E-805F-CCF19D0453C6}" type="presParOf" srcId="{DBAD5762-F4FE-477E-8835-09C02FBE483F}" destId="{8E362BDC-97AD-4115-A627-ED0FCE6D8629}" srcOrd="2" destOrd="0" presId="urn:microsoft.com/office/officeart/2009/3/layout/HorizontalOrganizationChart"/>
    <dgm:cxn modelId="{4D130847-0CD8-4E25-8D3F-ADCB361FA500}" type="presParOf" srcId="{2D239F89-BDAD-46BE-9FB5-76548BDD30C6}" destId="{7388BE17-72F0-43FE-A6D2-108452A6F1E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AD38A7-D115-42FA-B3F2-7EF18A6F2D0F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es-MX"/>
        </a:p>
      </dgm:t>
    </dgm:pt>
    <dgm:pt modelId="{DBD94F41-98BB-4EAF-BBC1-D82CE7AA9F54}">
      <dgm:prSet/>
      <dgm:spPr/>
      <dgm:t>
        <a:bodyPr/>
        <a:lstStyle/>
        <a:p>
          <a:pPr algn="just"/>
          <a:r>
            <a:rPr lang="es-MX"/>
            <a:t>En relación a los resultados en la distribución de recursos destinados a las entidades federativas (anexo 11.1 del PEF 2021), al igual que en 2020, </a:t>
          </a:r>
          <a:r>
            <a:rPr lang="es-MX" b="1"/>
            <a:t>se preservan recursos solamente para el Programa de Sanidad e Inocuidad.</a:t>
          </a:r>
          <a:endParaRPr lang="es-MX"/>
        </a:p>
      </dgm:t>
    </dgm:pt>
    <dgm:pt modelId="{3C9CCE6C-D1E9-4A67-861C-C9D76BD4F8DD}" type="parTrans" cxnId="{D9871F91-CE00-484C-AB0C-6F91C0985F28}">
      <dgm:prSet/>
      <dgm:spPr/>
      <dgm:t>
        <a:bodyPr/>
        <a:lstStyle/>
        <a:p>
          <a:endParaRPr lang="es-MX"/>
        </a:p>
      </dgm:t>
    </dgm:pt>
    <dgm:pt modelId="{3F63CDF4-6C66-4650-9D12-1E41C8B2A025}" type="sibTrans" cxnId="{D9871F91-CE00-484C-AB0C-6F91C0985F28}">
      <dgm:prSet/>
      <dgm:spPr/>
      <dgm:t>
        <a:bodyPr/>
        <a:lstStyle/>
        <a:p>
          <a:endParaRPr lang="es-MX"/>
        </a:p>
      </dgm:t>
    </dgm:pt>
    <dgm:pt modelId="{1328DAA1-622D-40D3-BCE0-BE001EBADE2E}" type="pres">
      <dgm:prSet presAssocID="{6EAD38A7-D115-42FA-B3F2-7EF18A6F2D0F}" presName="linear" presStyleCnt="0">
        <dgm:presLayoutVars>
          <dgm:animLvl val="lvl"/>
          <dgm:resizeHandles val="exact"/>
        </dgm:presLayoutVars>
      </dgm:prSet>
      <dgm:spPr/>
    </dgm:pt>
    <dgm:pt modelId="{F3A7A083-DDB9-42AD-A0A3-011472C0BD1E}" type="pres">
      <dgm:prSet presAssocID="{DBD94F41-98BB-4EAF-BBC1-D82CE7AA9F5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FA7EA01-FED6-4197-9BBF-FE6FEE7CFE45}" type="presOf" srcId="{DBD94F41-98BB-4EAF-BBC1-D82CE7AA9F54}" destId="{F3A7A083-DDB9-42AD-A0A3-011472C0BD1E}" srcOrd="0" destOrd="0" presId="urn:microsoft.com/office/officeart/2005/8/layout/vList2"/>
    <dgm:cxn modelId="{451C804A-8A37-4266-9291-ED3FE3182C20}" type="presOf" srcId="{6EAD38A7-D115-42FA-B3F2-7EF18A6F2D0F}" destId="{1328DAA1-622D-40D3-BCE0-BE001EBADE2E}" srcOrd="0" destOrd="0" presId="urn:microsoft.com/office/officeart/2005/8/layout/vList2"/>
    <dgm:cxn modelId="{D9871F91-CE00-484C-AB0C-6F91C0985F28}" srcId="{6EAD38A7-D115-42FA-B3F2-7EF18A6F2D0F}" destId="{DBD94F41-98BB-4EAF-BBC1-D82CE7AA9F54}" srcOrd="0" destOrd="0" parTransId="{3C9CCE6C-D1E9-4A67-861C-C9D76BD4F8DD}" sibTransId="{3F63CDF4-6C66-4650-9D12-1E41C8B2A025}"/>
    <dgm:cxn modelId="{577CF7C6-A2FF-470D-A23E-58C2EE991E4F}" type="presParOf" srcId="{1328DAA1-622D-40D3-BCE0-BE001EBADE2E}" destId="{F3A7A083-DDB9-42AD-A0A3-011472C0BD1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ED41FD-DC7D-4294-A152-34DFE9441B9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s-MX"/>
        </a:p>
      </dgm:t>
    </dgm:pt>
    <dgm:pt modelId="{344C6742-4121-41B1-902F-4E5E05A91995}">
      <dgm:prSet/>
      <dgm:spPr/>
      <dgm:t>
        <a:bodyPr/>
        <a:lstStyle/>
        <a:p>
          <a:r>
            <a:rPr lang="es-MX" b="1"/>
            <a:t>Para el 2021 no se contemplan recursos para AGROASEMEX ni</a:t>
          </a:r>
          <a:r>
            <a:rPr lang="es-ES" b="1"/>
            <a:t> para</a:t>
          </a:r>
          <a:r>
            <a:rPr lang="es-MX" b="1"/>
            <a:t> la Financiera Nacional de Desarrollo (FND). </a:t>
          </a:r>
          <a:endParaRPr lang="es-MX"/>
        </a:p>
      </dgm:t>
    </dgm:pt>
    <dgm:pt modelId="{F82D87FA-DAFC-404E-93E0-ED626828744B}" type="parTrans" cxnId="{56DB9F16-AEBD-43CB-B06E-24765449EC55}">
      <dgm:prSet/>
      <dgm:spPr/>
      <dgm:t>
        <a:bodyPr/>
        <a:lstStyle/>
        <a:p>
          <a:endParaRPr lang="es-MX"/>
        </a:p>
      </dgm:t>
    </dgm:pt>
    <dgm:pt modelId="{9AEE81D8-BC22-4CCF-837A-678665648E14}" type="sibTrans" cxnId="{56DB9F16-AEBD-43CB-B06E-24765449EC55}">
      <dgm:prSet/>
      <dgm:spPr/>
      <dgm:t>
        <a:bodyPr/>
        <a:lstStyle/>
        <a:p>
          <a:endParaRPr lang="es-MX"/>
        </a:p>
      </dgm:t>
    </dgm:pt>
    <dgm:pt modelId="{D673305A-8135-4125-96E7-D3DE1677F16B}">
      <dgm:prSet/>
      <dgm:spPr/>
      <dgm:t>
        <a:bodyPr/>
        <a:lstStyle/>
        <a:p>
          <a:r>
            <a:rPr lang="es-ES" b="1"/>
            <a:t>Con esta decisión se elimina por completo el apoyo al sector agropecuario vía recursos fiscales para la Banca de Desarrollo, en materia de financiamiento y seguro.</a:t>
          </a:r>
          <a:endParaRPr lang="es-MX"/>
        </a:p>
      </dgm:t>
    </dgm:pt>
    <dgm:pt modelId="{1F7E4BB6-05C2-47DF-9168-8E2C52DFE191}" type="parTrans" cxnId="{E4E59CEB-B19D-499E-963F-514EBD51295F}">
      <dgm:prSet/>
      <dgm:spPr/>
      <dgm:t>
        <a:bodyPr/>
        <a:lstStyle/>
        <a:p>
          <a:endParaRPr lang="es-MX"/>
        </a:p>
      </dgm:t>
    </dgm:pt>
    <dgm:pt modelId="{40B9C0AE-6892-440B-8F25-6CCCAF9D3EBD}" type="sibTrans" cxnId="{E4E59CEB-B19D-499E-963F-514EBD51295F}">
      <dgm:prSet/>
      <dgm:spPr/>
      <dgm:t>
        <a:bodyPr/>
        <a:lstStyle/>
        <a:p>
          <a:endParaRPr lang="es-MX"/>
        </a:p>
      </dgm:t>
    </dgm:pt>
    <dgm:pt modelId="{41072EC4-B769-4282-98FC-53B7CA427C52}" type="pres">
      <dgm:prSet presAssocID="{28ED41FD-DC7D-4294-A152-34DFE9441B97}" presName="linear" presStyleCnt="0">
        <dgm:presLayoutVars>
          <dgm:animLvl val="lvl"/>
          <dgm:resizeHandles val="exact"/>
        </dgm:presLayoutVars>
      </dgm:prSet>
      <dgm:spPr/>
    </dgm:pt>
    <dgm:pt modelId="{459A4FB0-BB34-41A5-A561-43BC0463C11D}" type="pres">
      <dgm:prSet presAssocID="{344C6742-4121-41B1-902F-4E5E05A9199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CE41B2D-5A2F-49E7-9CC1-2D2A7EC6038B}" type="pres">
      <dgm:prSet presAssocID="{9AEE81D8-BC22-4CCF-837A-678665648E14}" presName="spacer" presStyleCnt="0"/>
      <dgm:spPr/>
    </dgm:pt>
    <dgm:pt modelId="{7AC80E20-8A6E-45D4-9127-AE6D84FD6801}" type="pres">
      <dgm:prSet presAssocID="{D673305A-8135-4125-96E7-D3DE1677F16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9D0E003-157B-4A40-97ED-76184EE6D3C2}" type="presOf" srcId="{344C6742-4121-41B1-902F-4E5E05A91995}" destId="{459A4FB0-BB34-41A5-A561-43BC0463C11D}" srcOrd="0" destOrd="0" presId="urn:microsoft.com/office/officeart/2005/8/layout/vList2"/>
    <dgm:cxn modelId="{56DB9F16-AEBD-43CB-B06E-24765449EC55}" srcId="{28ED41FD-DC7D-4294-A152-34DFE9441B97}" destId="{344C6742-4121-41B1-902F-4E5E05A91995}" srcOrd="0" destOrd="0" parTransId="{F82D87FA-DAFC-404E-93E0-ED626828744B}" sibTransId="{9AEE81D8-BC22-4CCF-837A-678665648E14}"/>
    <dgm:cxn modelId="{F85F89D8-6B22-4A61-9670-D6AA5A727545}" type="presOf" srcId="{28ED41FD-DC7D-4294-A152-34DFE9441B97}" destId="{41072EC4-B769-4282-98FC-53B7CA427C52}" srcOrd="0" destOrd="0" presId="urn:microsoft.com/office/officeart/2005/8/layout/vList2"/>
    <dgm:cxn modelId="{152D93DA-73C7-464C-AE57-60F3099CA114}" type="presOf" srcId="{D673305A-8135-4125-96E7-D3DE1677F16B}" destId="{7AC80E20-8A6E-45D4-9127-AE6D84FD6801}" srcOrd="0" destOrd="0" presId="urn:microsoft.com/office/officeart/2005/8/layout/vList2"/>
    <dgm:cxn modelId="{E4E59CEB-B19D-499E-963F-514EBD51295F}" srcId="{28ED41FD-DC7D-4294-A152-34DFE9441B97}" destId="{D673305A-8135-4125-96E7-D3DE1677F16B}" srcOrd="1" destOrd="0" parTransId="{1F7E4BB6-05C2-47DF-9168-8E2C52DFE191}" sibTransId="{40B9C0AE-6892-440B-8F25-6CCCAF9D3EBD}"/>
    <dgm:cxn modelId="{D1BC654D-FDB4-49BF-B088-2D75E54F8F98}" type="presParOf" srcId="{41072EC4-B769-4282-98FC-53B7CA427C52}" destId="{459A4FB0-BB34-41A5-A561-43BC0463C11D}" srcOrd="0" destOrd="0" presId="urn:microsoft.com/office/officeart/2005/8/layout/vList2"/>
    <dgm:cxn modelId="{B831646B-0FF5-4F04-812D-60BC3371A403}" type="presParOf" srcId="{41072EC4-B769-4282-98FC-53B7CA427C52}" destId="{4CE41B2D-5A2F-49E7-9CC1-2D2A7EC6038B}" srcOrd="1" destOrd="0" presId="urn:microsoft.com/office/officeart/2005/8/layout/vList2"/>
    <dgm:cxn modelId="{A339C676-1365-4C6F-9D6A-9A9D7EDBC25D}" type="presParOf" srcId="{41072EC4-B769-4282-98FC-53B7CA427C52}" destId="{7AC80E20-8A6E-45D4-9127-AE6D84FD680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C89B9-C6B9-4F44-9B2D-572007A8C412}">
      <dsp:nvSpPr>
        <dsp:cNvPr id="0" name=""/>
        <dsp:cNvSpPr/>
      </dsp:nvSpPr>
      <dsp:spPr>
        <a:xfrm>
          <a:off x="0" y="3351965"/>
          <a:ext cx="11233150" cy="54991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Sistema Nacional de Investigación Agrícola.</a:t>
          </a:r>
          <a:endParaRPr lang="es-MX" sz="1800" kern="1200" dirty="0"/>
        </a:p>
      </dsp:txBody>
      <dsp:txXfrm>
        <a:off x="0" y="3351965"/>
        <a:ext cx="11233150" cy="549917"/>
      </dsp:txXfrm>
    </dsp:sp>
    <dsp:sp modelId="{05633FEA-2B43-4425-B783-16722482057F}">
      <dsp:nvSpPr>
        <dsp:cNvPr id="0" name=""/>
        <dsp:cNvSpPr/>
      </dsp:nvSpPr>
      <dsp:spPr>
        <a:xfrm rot="10800000">
          <a:off x="0" y="2514441"/>
          <a:ext cx="11233150" cy="845773"/>
        </a:xfrm>
        <a:prstGeom prst="upArrowCallout">
          <a:avLst/>
        </a:prstGeom>
        <a:solidFill>
          <a:schemeClr val="accent3">
            <a:hueOff val="-1948445"/>
            <a:satOff val="-2273"/>
            <a:lumOff val="5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Sistema Nacional de Información para el Desarrollo Rural Sustentable (SNIDRUS).</a:t>
          </a:r>
          <a:endParaRPr lang="es-MX" sz="1800" kern="1200" dirty="0"/>
        </a:p>
      </dsp:txBody>
      <dsp:txXfrm rot="10800000">
        <a:off x="0" y="2514441"/>
        <a:ext cx="11233150" cy="549558"/>
      </dsp:txXfrm>
    </dsp:sp>
    <dsp:sp modelId="{06838227-207F-48B6-808F-ABBA43D990CA}">
      <dsp:nvSpPr>
        <dsp:cNvPr id="0" name=""/>
        <dsp:cNvSpPr/>
      </dsp:nvSpPr>
      <dsp:spPr>
        <a:xfrm rot="10800000">
          <a:off x="0" y="1676916"/>
          <a:ext cx="11233150" cy="845773"/>
        </a:xfrm>
        <a:prstGeom prst="upArrowCallout">
          <a:avLst/>
        </a:prstGeom>
        <a:solidFill>
          <a:schemeClr val="accent3">
            <a:hueOff val="-3896889"/>
            <a:satOff val="-4547"/>
            <a:lumOff val="103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Todos los de Fomento Productivo (Agrícola, Ganadero,  Pesquero y Acuícola, y de Productividad y Competitividad Agroalimentaria).</a:t>
          </a:r>
          <a:endParaRPr lang="es-MX" sz="1800" kern="1200" dirty="0"/>
        </a:p>
      </dsp:txBody>
      <dsp:txXfrm rot="10800000">
        <a:off x="0" y="1676916"/>
        <a:ext cx="11233150" cy="549558"/>
      </dsp:txXfrm>
    </dsp:sp>
    <dsp:sp modelId="{342F3ACC-AE21-42B8-9BB0-D51294D7E970}">
      <dsp:nvSpPr>
        <dsp:cNvPr id="0" name=""/>
        <dsp:cNvSpPr/>
      </dsp:nvSpPr>
      <dsp:spPr>
        <a:xfrm rot="10800000">
          <a:off x="0" y="839391"/>
          <a:ext cx="11233150" cy="845773"/>
        </a:xfrm>
        <a:prstGeom prst="upArrowCallout">
          <a:avLst/>
        </a:prstGeom>
        <a:solidFill>
          <a:schemeClr val="accent3">
            <a:hueOff val="-5845334"/>
            <a:satOff val="-6820"/>
            <a:lumOff val="155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Concurrencia con las Entidades Federativas.</a:t>
          </a:r>
          <a:endParaRPr lang="es-MX" sz="1800" kern="1200" dirty="0"/>
        </a:p>
      </dsp:txBody>
      <dsp:txXfrm rot="10800000">
        <a:off x="0" y="839391"/>
        <a:ext cx="11233150" cy="549558"/>
      </dsp:txXfrm>
    </dsp:sp>
    <dsp:sp modelId="{97F577A3-5BA4-4015-A856-0BD60C242F24}">
      <dsp:nvSpPr>
        <dsp:cNvPr id="0" name=""/>
        <dsp:cNvSpPr/>
      </dsp:nvSpPr>
      <dsp:spPr>
        <a:xfrm rot="10800000">
          <a:off x="0" y="1866"/>
          <a:ext cx="11233150" cy="845773"/>
        </a:xfrm>
        <a:prstGeom prst="upArrowCallout">
          <a:avLst/>
        </a:prstGeom>
        <a:solidFill>
          <a:schemeClr val="accent3">
            <a:hueOff val="-7793778"/>
            <a:satOff val="-9094"/>
            <a:lumOff val="207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Apoyos a la Comercialización.</a:t>
          </a:r>
          <a:endParaRPr lang="es-MX" sz="1800" kern="1200" dirty="0"/>
        </a:p>
      </dsp:txBody>
      <dsp:txXfrm rot="-10800000">
        <a:off x="0" y="1866"/>
        <a:ext cx="11233150" cy="296866"/>
      </dsp:txXfrm>
    </dsp:sp>
    <dsp:sp modelId="{736C4122-E792-4EE0-A171-061CF43FDF47}">
      <dsp:nvSpPr>
        <dsp:cNvPr id="0" name=""/>
        <dsp:cNvSpPr/>
      </dsp:nvSpPr>
      <dsp:spPr>
        <a:xfrm>
          <a:off x="0" y="298732"/>
          <a:ext cx="5616574" cy="25288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/>
            <a:t>Incentivos a la Comercialización</a:t>
          </a:r>
        </a:p>
      </dsp:txBody>
      <dsp:txXfrm>
        <a:off x="0" y="298732"/>
        <a:ext cx="5616574" cy="252886"/>
      </dsp:txXfrm>
    </dsp:sp>
    <dsp:sp modelId="{B205778F-B54A-429E-9FB8-298F07A617C5}">
      <dsp:nvSpPr>
        <dsp:cNvPr id="0" name=""/>
        <dsp:cNvSpPr/>
      </dsp:nvSpPr>
      <dsp:spPr>
        <a:xfrm>
          <a:off x="5616575" y="298732"/>
          <a:ext cx="5616574" cy="252886"/>
        </a:xfrm>
        <a:prstGeom prst="rect">
          <a:avLst/>
        </a:prstGeom>
        <a:solidFill>
          <a:schemeClr val="accent3">
            <a:tint val="40000"/>
            <a:alpha val="90000"/>
            <a:hueOff val="-7461152"/>
            <a:satOff val="47914"/>
            <a:lumOff val="498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-7461152"/>
              <a:satOff val="47914"/>
              <a:lumOff val="49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Promoción Comercial y Fomento a las Exportaciones</a:t>
          </a:r>
          <a:endParaRPr lang="es-MX" sz="1600" b="1" kern="1200" dirty="0"/>
        </a:p>
      </dsp:txBody>
      <dsp:txXfrm>
        <a:off x="5616575" y="298732"/>
        <a:ext cx="5616574" cy="2528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6DB82-499C-4503-9EB2-B13AE1667991}">
      <dsp:nvSpPr>
        <dsp:cNvPr id="0" name=""/>
        <dsp:cNvSpPr/>
      </dsp:nvSpPr>
      <dsp:spPr>
        <a:xfrm>
          <a:off x="0" y="3088603"/>
          <a:ext cx="10454131" cy="113983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/>
            <a:t>Se</a:t>
          </a:r>
          <a:r>
            <a:rPr lang="es-MX" sz="2400" kern="1200" dirty="0"/>
            <a:t> </a:t>
          </a:r>
          <a:r>
            <a:rPr lang="es-MX" sz="2400" b="1" kern="1200" dirty="0"/>
            <a:t>mantienen recursos solamente para el Programa de Sanidad e Inocuidad.</a:t>
          </a:r>
        </a:p>
      </dsp:txBody>
      <dsp:txXfrm>
        <a:off x="0" y="3088603"/>
        <a:ext cx="10454131" cy="1139831"/>
      </dsp:txXfrm>
    </dsp:sp>
    <dsp:sp modelId="{AC1D0BEA-1E48-41C6-8EC0-94EA82257C03}">
      <dsp:nvSpPr>
        <dsp:cNvPr id="0" name=""/>
        <dsp:cNvSpPr/>
      </dsp:nvSpPr>
      <dsp:spPr>
        <a:xfrm rot="10800000">
          <a:off x="0" y="0"/>
          <a:ext cx="10454131" cy="3118603"/>
        </a:xfrm>
        <a:prstGeom prst="upArrowCallout">
          <a:avLst/>
        </a:prstGeom>
        <a:solidFill>
          <a:schemeClr val="accent3">
            <a:hueOff val="-7793778"/>
            <a:satOff val="-9094"/>
            <a:lumOff val="207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1" kern="1200" dirty="0"/>
            <a:t>Se eliminan las partidas presupuestales para los siguientes programas:</a:t>
          </a:r>
        </a:p>
      </dsp:txBody>
      <dsp:txXfrm rot="-10800000">
        <a:off x="0" y="0"/>
        <a:ext cx="10454131" cy="1094629"/>
      </dsp:txXfrm>
    </dsp:sp>
    <dsp:sp modelId="{31363330-5828-4005-888B-AE6DEE0750B7}">
      <dsp:nvSpPr>
        <dsp:cNvPr id="0" name=""/>
        <dsp:cNvSpPr/>
      </dsp:nvSpPr>
      <dsp:spPr>
        <a:xfrm>
          <a:off x="5104" y="1095045"/>
          <a:ext cx="3481307" cy="93246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/>
            <a:t>Concurrencia con Entidades Federativas.</a:t>
          </a:r>
          <a:endParaRPr lang="es-MX" sz="1600" kern="1200"/>
        </a:p>
      </dsp:txBody>
      <dsp:txXfrm>
        <a:off x="5104" y="1095045"/>
        <a:ext cx="3481307" cy="932462"/>
      </dsp:txXfrm>
    </dsp:sp>
    <dsp:sp modelId="{1D430D99-A502-4D26-9470-6172AB927BD3}">
      <dsp:nvSpPr>
        <dsp:cNvPr id="0" name=""/>
        <dsp:cNvSpPr/>
      </dsp:nvSpPr>
      <dsp:spPr>
        <a:xfrm>
          <a:off x="3486412" y="1095045"/>
          <a:ext cx="3481307" cy="932462"/>
        </a:xfrm>
        <a:prstGeom prst="rect">
          <a:avLst/>
        </a:prstGeom>
        <a:solidFill>
          <a:schemeClr val="accent3">
            <a:tint val="40000"/>
            <a:alpha val="90000"/>
            <a:hueOff val="-3730576"/>
            <a:satOff val="23957"/>
            <a:lumOff val="249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-3730576"/>
              <a:satOff val="23957"/>
              <a:lumOff val="2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/>
            <a:t>Desarrollo Rural.</a:t>
          </a:r>
          <a:endParaRPr lang="es-MX" sz="1600" kern="1200"/>
        </a:p>
      </dsp:txBody>
      <dsp:txXfrm>
        <a:off x="3486412" y="1095045"/>
        <a:ext cx="3481307" cy="932462"/>
      </dsp:txXfrm>
    </dsp:sp>
    <dsp:sp modelId="{F4A3003F-8442-452C-B79C-0E2E44459525}">
      <dsp:nvSpPr>
        <dsp:cNvPr id="0" name=""/>
        <dsp:cNvSpPr/>
      </dsp:nvSpPr>
      <dsp:spPr>
        <a:xfrm>
          <a:off x="6967719" y="1095045"/>
          <a:ext cx="3481307" cy="932462"/>
        </a:xfrm>
        <a:prstGeom prst="rect">
          <a:avLst/>
        </a:prstGeom>
        <a:solidFill>
          <a:schemeClr val="accent3">
            <a:tint val="40000"/>
            <a:alpha val="90000"/>
            <a:hueOff val="-7461152"/>
            <a:satOff val="47914"/>
            <a:lumOff val="498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-7461152"/>
              <a:satOff val="47914"/>
              <a:lumOff val="49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/>
            <a:t>Sistema Nacional de Información para el Desarrollo Rural Sustentable (SNIDRUS).</a:t>
          </a:r>
          <a:endParaRPr lang="es-MX" sz="1600" kern="1200"/>
        </a:p>
      </dsp:txBody>
      <dsp:txXfrm>
        <a:off x="6967719" y="1095045"/>
        <a:ext cx="3481307" cy="9324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6763E-15E2-4093-AE39-7C96275E27F6}">
      <dsp:nvSpPr>
        <dsp:cNvPr id="0" name=""/>
        <dsp:cNvSpPr/>
      </dsp:nvSpPr>
      <dsp:spPr>
        <a:xfrm>
          <a:off x="0" y="60485"/>
          <a:ext cx="7294099" cy="7150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AGROASEMEX quedó con una reducción de recursos del 50%. </a:t>
          </a:r>
        </a:p>
      </dsp:txBody>
      <dsp:txXfrm>
        <a:off x="34906" y="95391"/>
        <a:ext cx="7224287" cy="645240"/>
      </dsp:txXfrm>
    </dsp:sp>
    <dsp:sp modelId="{E569C596-F659-420B-BBD7-E5DB8D0342DC}">
      <dsp:nvSpPr>
        <dsp:cNvPr id="0" name=""/>
        <dsp:cNvSpPr/>
      </dsp:nvSpPr>
      <dsp:spPr>
        <a:xfrm>
          <a:off x="0" y="827378"/>
          <a:ext cx="7294099" cy="715052"/>
        </a:xfrm>
        <a:prstGeom prst="roundRect">
          <a:avLst/>
        </a:prstGeom>
        <a:solidFill>
          <a:schemeClr val="accent2">
            <a:hueOff val="-1224775"/>
            <a:satOff val="-5657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Se asignaron a la Financiera Nacional de Desarrollo (FND) un total de 2,500 mdp, que finalmente </a:t>
          </a:r>
          <a:r>
            <a:rPr lang="es-MX" sz="1800" b="1" kern="1200"/>
            <a:t>no les fue permitido ejercer.</a:t>
          </a:r>
          <a:endParaRPr lang="es-MX" sz="1800" kern="1200"/>
        </a:p>
      </dsp:txBody>
      <dsp:txXfrm>
        <a:off x="34906" y="862284"/>
        <a:ext cx="7224287" cy="645240"/>
      </dsp:txXfrm>
    </dsp:sp>
    <dsp:sp modelId="{23F77E24-F2F6-47F2-8CE0-87AC59C26D8E}">
      <dsp:nvSpPr>
        <dsp:cNvPr id="0" name=""/>
        <dsp:cNvSpPr/>
      </dsp:nvSpPr>
      <dsp:spPr>
        <a:xfrm>
          <a:off x="0" y="1594271"/>
          <a:ext cx="7294099" cy="715052"/>
        </a:xfrm>
        <a:prstGeom prst="roundRec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Desaparecieron los recursos fiscales para FIRA y FOCIR.</a:t>
          </a:r>
        </a:p>
      </dsp:txBody>
      <dsp:txXfrm>
        <a:off x="34906" y="1629177"/>
        <a:ext cx="7224287" cy="6452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C338B2-AA4A-45A6-B99F-B0A57930D8DC}">
      <dsp:nvSpPr>
        <dsp:cNvPr id="0" name=""/>
        <dsp:cNvSpPr/>
      </dsp:nvSpPr>
      <dsp:spPr>
        <a:xfrm>
          <a:off x="2245087" y="2000873"/>
          <a:ext cx="448535" cy="658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4267" y="0"/>
              </a:lnTo>
              <a:lnTo>
                <a:pt x="224267" y="658152"/>
              </a:lnTo>
              <a:lnTo>
                <a:pt x="448535" y="65815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B447A-7CF6-4501-B4A2-DE334CB48173}">
      <dsp:nvSpPr>
        <dsp:cNvPr id="0" name=""/>
        <dsp:cNvSpPr/>
      </dsp:nvSpPr>
      <dsp:spPr>
        <a:xfrm>
          <a:off x="2245087" y="1398071"/>
          <a:ext cx="448535" cy="602801"/>
        </a:xfrm>
        <a:custGeom>
          <a:avLst/>
          <a:gdLst/>
          <a:ahLst/>
          <a:cxnLst/>
          <a:rect l="0" t="0" r="0" b="0"/>
          <a:pathLst>
            <a:path>
              <a:moveTo>
                <a:pt x="0" y="602801"/>
              </a:moveTo>
              <a:lnTo>
                <a:pt x="224267" y="602801"/>
              </a:lnTo>
              <a:lnTo>
                <a:pt x="224267" y="0"/>
              </a:lnTo>
              <a:lnTo>
                <a:pt x="448535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F6942-6BF2-4390-BA30-3E9692274EE0}">
      <dsp:nvSpPr>
        <dsp:cNvPr id="0" name=""/>
        <dsp:cNvSpPr/>
      </dsp:nvSpPr>
      <dsp:spPr>
        <a:xfrm>
          <a:off x="2411" y="1658864"/>
          <a:ext cx="2242676" cy="6840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PROGRAMAS</a:t>
          </a:r>
        </a:p>
      </dsp:txBody>
      <dsp:txXfrm>
        <a:off x="2411" y="1658864"/>
        <a:ext cx="2242676" cy="684016"/>
      </dsp:txXfrm>
    </dsp:sp>
    <dsp:sp modelId="{12C884F9-675F-4410-883D-DFB22575763F}">
      <dsp:nvSpPr>
        <dsp:cNvPr id="0" name=""/>
        <dsp:cNvSpPr/>
      </dsp:nvSpPr>
      <dsp:spPr>
        <a:xfrm>
          <a:off x="2693623" y="880086"/>
          <a:ext cx="2242676" cy="10359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Crédito Ganadero a la Palabra. </a:t>
          </a:r>
          <a:endParaRPr lang="es-MX" sz="2000" b="1" kern="1200" dirty="0"/>
        </a:p>
      </dsp:txBody>
      <dsp:txXfrm>
        <a:off x="2693623" y="880086"/>
        <a:ext cx="2242676" cy="1035970"/>
      </dsp:txXfrm>
    </dsp:sp>
    <dsp:sp modelId="{C01B75DE-0930-4C7F-BCDB-3F7E7645642B}">
      <dsp:nvSpPr>
        <dsp:cNvPr id="0" name=""/>
        <dsp:cNvSpPr/>
      </dsp:nvSpPr>
      <dsp:spPr>
        <a:xfrm>
          <a:off x="2693623" y="2196390"/>
          <a:ext cx="2242676" cy="9252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Desarrollo Rural.</a:t>
          </a:r>
          <a:endParaRPr lang="es-MX" sz="2000" b="1" kern="1200"/>
        </a:p>
      </dsp:txBody>
      <dsp:txXfrm>
        <a:off x="2693623" y="2196390"/>
        <a:ext cx="2242676" cy="9252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C9B434-C2E2-47A1-B33C-2D1A184105BD}">
      <dsp:nvSpPr>
        <dsp:cNvPr id="0" name=""/>
        <dsp:cNvSpPr/>
      </dsp:nvSpPr>
      <dsp:spPr>
        <a:xfrm>
          <a:off x="2427061" y="2000873"/>
          <a:ext cx="484891" cy="846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2445" y="0"/>
              </a:lnTo>
              <a:lnTo>
                <a:pt x="242445" y="846283"/>
              </a:lnTo>
              <a:lnTo>
                <a:pt x="484891" y="8462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3BAEE-6C1D-4FC9-84F8-AFC0D8676A94}">
      <dsp:nvSpPr>
        <dsp:cNvPr id="0" name=""/>
        <dsp:cNvSpPr/>
      </dsp:nvSpPr>
      <dsp:spPr>
        <a:xfrm>
          <a:off x="2427061" y="949075"/>
          <a:ext cx="484891" cy="1051797"/>
        </a:xfrm>
        <a:custGeom>
          <a:avLst/>
          <a:gdLst/>
          <a:ahLst/>
          <a:cxnLst/>
          <a:rect l="0" t="0" r="0" b="0"/>
          <a:pathLst>
            <a:path>
              <a:moveTo>
                <a:pt x="0" y="1051797"/>
              </a:moveTo>
              <a:lnTo>
                <a:pt x="242445" y="1051797"/>
              </a:lnTo>
              <a:lnTo>
                <a:pt x="242445" y="0"/>
              </a:lnTo>
              <a:lnTo>
                <a:pt x="484891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CB723E-16D8-4650-BAA3-76ADEA4A8438}">
      <dsp:nvSpPr>
        <dsp:cNvPr id="0" name=""/>
        <dsp:cNvSpPr/>
      </dsp:nvSpPr>
      <dsp:spPr>
        <a:xfrm>
          <a:off x="2606" y="1631143"/>
          <a:ext cx="2424455" cy="7394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COMPONENTES</a:t>
          </a:r>
        </a:p>
      </dsp:txBody>
      <dsp:txXfrm>
        <a:off x="2606" y="1631143"/>
        <a:ext cx="2424455" cy="739458"/>
      </dsp:txXfrm>
    </dsp:sp>
    <dsp:sp modelId="{7D04C450-ECFD-4AF8-A291-1873BFA71745}">
      <dsp:nvSpPr>
        <dsp:cNvPr id="0" name=""/>
        <dsp:cNvSpPr/>
      </dsp:nvSpPr>
      <dsp:spPr>
        <a:xfrm>
          <a:off x="2911953" y="254320"/>
          <a:ext cx="2424455" cy="13895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Vinculación productiva.</a:t>
          </a:r>
        </a:p>
      </dsp:txBody>
      <dsp:txXfrm>
        <a:off x="2911953" y="254320"/>
        <a:ext cx="2424455" cy="1389509"/>
      </dsp:txXfrm>
    </dsp:sp>
    <dsp:sp modelId="{4AAF2C46-3331-434C-886F-BD95A2C26C37}">
      <dsp:nvSpPr>
        <dsp:cNvPr id="0" name=""/>
        <dsp:cNvSpPr/>
      </dsp:nvSpPr>
      <dsp:spPr>
        <a:xfrm>
          <a:off x="2911953" y="1946887"/>
          <a:ext cx="2424455" cy="18005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Fomento de la Ganadería y Normalización de la Calidad de Productos Pecuarios.</a:t>
          </a:r>
          <a:endParaRPr lang="es-MX" sz="2000" b="1" kern="1200" dirty="0"/>
        </a:p>
      </dsp:txBody>
      <dsp:txXfrm>
        <a:off x="2911953" y="1946887"/>
        <a:ext cx="2424455" cy="18005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A7A083-DDB9-42AD-A0A3-011472C0BD1E}">
      <dsp:nvSpPr>
        <dsp:cNvPr id="0" name=""/>
        <dsp:cNvSpPr/>
      </dsp:nvSpPr>
      <dsp:spPr>
        <a:xfrm>
          <a:off x="0" y="152445"/>
          <a:ext cx="10828793" cy="12647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/>
            <a:t>En relación a los resultados en la distribución de recursos destinados a las entidades federativas (anexo 11.1 del PEF 2021), al igual que en 2020, </a:t>
          </a:r>
          <a:r>
            <a:rPr lang="es-MX" sz="2300" b="1" kern="1200"/>
            <a:t>se preservan recursos solamente para el Programa de Sanidad e Inocuidad.</a:t>
          </a:r>
          <a:endParaRPr lang="es-MX" sz="2300" kern="1200"/>
        </a:p>
      </dsp:txBody>
      <dsp:txXfrm>
        <a:off x="61741" y="214186"/>
        <a:ext cx="10705311" cy="114128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9A4FB0-BB34-41A5-A561-43BC0463C11D}">
      <dsp:nvSpPr>
        <dsp:cNvPr id="0" name=""/>
        <dsp:cNvSpPr/>
      </dsp:nvSpPr>
      <dsp:spPr>
        <a:xfrm>
          <a:off x="0" y="80858"/>
          <a:ext cx="11049000" cy="79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/>
            <a:t>Para el 2021 no se contemplan recursos para AGROASEMEX ni</a:t>
          </a:r>
          <a:r>
            <a:rPr lang="es-ES" sz="2000" b="1" kern="1200"/>
            <a:t> para</a:t>
          </a:r>
          <a:r>
            <a:rPr lang="es-MX" sz="2000" b="1" kern="1200"/>
            <a:t> la Financiera Nacional de Desarrollo (FND). </a:t>
          </a:r>
          <a:endParaRPr lang="es-MX" sz="2000" kern="1200"/>
        </a:p>
      </dsp:txBody>
      <dsp:txXfrm>
        <a:off x="38838" y="119696"/>
        <a:ext cx="10971324" cy="717924"/>
      </dsp:txXfrm>
    </dsp:sp>
    <dsp:sp modelId="{7AC80E20-8A6E-45D4-9127-AE6D84FD6801}">
      <dsp:nvSpPr>
        <dsp:cNvPr id="0" name=""/>
        <dsp:cNvSpPr/>
      </dsp:nvSpPr>
      <dsp:spPr>
        <a:xfrm>
          <a:off x="0" y="934058"/>
          <a:ext cx="11049000" cy="795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Con esta decisión se elimina por completo el apoyo al sector agropecuario vía recursos fiscales para la Banca de Desarrollo, en materia de financiamiento y seguro.</a:t>
          </a:r>
          <a:endParaRPr lang="es-MX" sz="2000" kern="1200"/>
        </a:p>
      </dsp:txBody>
      <dsp:txXfrm>
        <a:off x="38838" y="972896"/>
        <a:ext cx="10971324" cy="7179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784F4-7B5A-46CD-B46F-2D2B9C14A6C5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8F845-F9D3-4E1A-84E8-0B067C3955E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823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375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1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595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214189" y="274638"/>
            <a:ext cx="9977811" cy="841902"/>
          </a:xfrm>
        </p:spPr>
        <p:txBody>
          <a:bodyPr>
            <a:normAutofit/>
          </a:bodyPr>
          <a:lstStyle>
            <a:lvl1pPr>
              <a:defRPr sz="3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089557" y="6474036"/>
            <a:ext cx="827763" cy="365125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pPr algn="ctr"/>
            <a:endParaRPr lang="es-ES" dirty="0"/>
          </a:p>
        </p:txBody>
      </p:sp>
      <p:sp>
        <p:nvSpPr>
          <p:cNvPr id="4" name="Marcador de texto 10"/>
          <p:cNvSpPr>
            <a:spLocks noGrp="1"/>
          </p:cNvSpPr>
          <p:nvPr>
            <p:ph type="body" sz="quarter" idx="11"/>
          </p:nvPr>
        </p:nvSpPr>
        <p:spPr>
          <a:xfrm>
            <a:off x="3465919" y="6484730"/>
            <a:ext cx="5295388" cy="3839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571500" y="1595441"/>
            <a:ext cx="11005240" cy="441483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9284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228" y="3859987"/>
            <a:ext cx="6126485" cy="1449909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290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09600" y="6356361"/>
            <a:ext cx="2844800" cy="365125"/>
          </a:xfrm>
          <a:prstGeom prst="rect">
            <a:avLst/>
          </a:prstGeom>
        </p:spPr>
        <p:txBody>
          <a:bodyPr/>
          <a:lstStyle/>
          <a:p>
            <a:fld id="{0BC03C88-5719-4A34-98F8-D7323F57AA38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165600" y="635636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61"/>
            <a:ext cx="2844800" cy="365125"/>
          </a:xfrm>
          <a:prstGeom prst="rect">
            <a:avLst/>
          </a:prstGeom>
        </p:spPr>
        <p:txBody>
          <a:bodyPr/>
          <a:lstStyle/>
          <a:p>
            <a:fld id="{AEF94B2F-2896-47B3-8938-2CE27E5D94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152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214189" y="274638"/>
            <a:ext cx="9977811" cy="841902"/>
          </a:xfrm>
        </p:spPr>
        <p:txBody>
          <a:bodyPr>
            <a:normAutofit/>
          </a:bodyPr>
          <a:lstStyle>
            <a:lvl1pPr>
              <a:defRPr sz="3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089557" y="6474042"/>
            <a:ext cx="827763" cy="365125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pPr algn="ctr"/>
            <a:endParaRPr lang="es-ES" dirty="0"/>
          </a:p>
        </p:txBody>
      </p:sp>
      <p:sp>
        <p:nvSpPr>
          <p:cNvPr id="4" name="Marcador de texto 10"/>
          <p:cNvSpPr>
            <a:spLocks noGrp="1"/>
          </p:cNvSpPr>
          <p:nvPr>
            <p:ph type="body" sz="quarter" idx="11"/>
          </p:nvPr>
        </p:nvSpPr>
        <p:spPr>
          <a:xfrm>
            <a:off x="3465919" y="6484736"/>
            <a:ext cx="5295388" cy="3839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70005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214189" y="274638"/>
            <a:ext cx="9977811" cy="841902"/>
          </a:xfrm>
        </p:spPr>
        <p:txBody>
          <a:bodyPr>
            <a:normAutofit/>
          </a:bodyPr>
          <a:lstStyle>
            <a:lvl1pPr>
              <a:defRPr sz="3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4" name="Marcador de texto 10"/>
          <p:cNvSpPr>
            <a:spLocks noGrp="1"/>
          </p:cNvSpPr>
          <p:nvPr>
            <p:ph type="body" sz="quarter" idx="11"/>
          </p:nvPr>
        </p:nvSpPr>
        <p:spPr>
          <a:xfrm>
            <a:off x="3465919" y="6484728"/>
            <a:ext cx="5295388" cy="3839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endParaRPr lang="es-ES" dirty="0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997879" y="64997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8C155976-BA9D-3146-8CCF-6E083750E9A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02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Marcador de título 5"/>
          <p:cNvSpPr>
            <a:spLocks noGrp="1"/>
          </p:cNvSpPr>
          <p:nvPr>
            <p:ph type="title"/>
          </p:nvPr>
        </p:nvSpPr>
        <p:spPr>
          <a:xfrm>
            <a:off x="0" y="15206"/>
            <a:ext cx="12192000" cy="1181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5711958" y="6597353"/>
            <a:ext cx="768085" cy="365125"/>
          </a:xfrm>
          <a:prstGeom prst="rect">
            <a:avLst/>
          </a:prstGeom>
        </p:spPr>
        <p:txBody>
          <a:bodyPr/>
          <a:lstStyle>
            <a:defPPr>
              <a:defRPr lang="es-MX"/>
            </a:defPPr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01D8963-7975-4B5D-A9C6-D3BC1AE6E1AF}" type="slidenum">
              <a:rPr lang="en-US" sz="1400" smtClean="0"/>
              <a:pPr>
                <a:defRPr/>
              </a:pPr>
              <a:t>‹Nº›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30690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0" y="2744794"/>
            <a:ext cx="12192000" cy="1470025"/>
          </a:xfrm>
          <a:prstGeom prst="rect">
            <a:avLst/>
          </a:prstGeom>
        </p:spPr>
        <p:txBody>
          <a:bodyPr/>
          <a:lstStyle>
            <a:lvl1pPr>
              <a:defRPr sz="4800" b="1" i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711958" y="6592268"/>
            <a:ext cx="768085" cy="365125"/>
          </a:xfrm>
          <a:prstGeom prst="rect">
            <a:avLst/>
          </a:prstGeom>
        </p:spPr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B01D8963-7975-4B5D-A9C6-D3BC1AE6E1A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9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ítulo 5"/>
          <p:cNvSpPr>
            <a:spLocks noGrp="1"/>
          </p:cNvSpPr>
          <p:nvPr>
            <p:ph type="title"/>
          </p:nvPr>
        </p:nvSpPr>
        <p:spPr>
          <a:xfrm>
            <a:off x="0" y="15208"/>
            <a:ext cx="12192000" cy="1181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10">
            <a:extLst>
              <a:ext uri="{FF2B5EF4-FFF2-40B4-BE49-F238E27FC236}">
                <a16:creationId xmlns:a16="http://schemas.microsoft.com/office/drawing/2014/main" id="{7D0BB666-1B7D-4510-81C4-D511AF2315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04959" y="6521385"/>
            <a:ext cx="5295388" cy="3839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807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679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ítulo 5"/>
          <p:cNvSpPr>
            <a:spLocks noGrp="1"/>
          </p:cNvSpPr>
          <p:nvPr>
            <p:ph type="title"/>
          </p:nvPr>
        </p:nvSpPr>
        <p:spPr>
          <a:xfrm>
            <a:off x="0" y="15206"/>
            <a:ext cx="12192000" cy="1181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26279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214189" y="274638"/>
            <a:ext cx="9977811" cy="841902"/>
          </a:xfrm>
        </p:spPr>
        <p:txBody>
          <a:bodyPr>
            <a:normAutofit/>
          </a:bodyPr>
          <a:lstStyle>
            <a:lvl1pPr>
              <a:defRPr sz="3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4" name="Marcador de texto 10"/>
          <p:cNvSpPr>
            <a:spLocks noGrp="1"/>
          </p:cNvSpPr>
          <p:nvPr>
            <p:ph type="body" sz="quarter" idx="11"/>
          </p:nvPr>
        </p:nvSpPr>
        <p:spPr>
          <a:xfrm>
            <a:off x="3465919" y="6484728"/>
            <a:ext cx="5295388" cy="3839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endParaRPr lang="es-ES" dirty="0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997879" y="64997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8C155976-BA9D-3146-8CCF-6E083750E9A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634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214189" y="274638"/>
            <a:ext cx="9977811" cy="841902"/>
          </a:xfrm>
        </p:spPr>
        <p:txBody>
          <a:bodyPr>
            <a:normAutofit/>
          </a:bodyPr>
          <a:lstStyle>
            <a:lvl1pPr>
              <a:defRPr sz="3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089557" y="6474036"/>
            <a:ext cx="82776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algn="ctr"/>
            <a:endParaRPr lang="es-ES" dirty="0"/>
          </a:p>
        </p:txBody>
      </p:sp>
      <p:sp>
        <p:nvSpPr>
          <p:cNvPr id="4" name="Marcador de texto 10"/>
          <p:cNvSpPr>
            <a:spLocks noGrp="1"/>
          </p:cNvSpPr>
          <p:nvPr>
            <p:ph type="body" sz="quarter" idx="11"/>
          </p:nvPr>
        </p:nvSpPr>
        <p:spPr>
          <a:xfrm>
            <a:off x="3465919" y="6484730"/>
            <a:ext cx="5295388" cy="3839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656761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214189" y="274638"/>
            <a:ext cx="9977811" cy="841902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4" name="Marcador de texto 10">
            <a:extLst>
              <a:ext uri="{FF2B5EF4-FFF2-40B4-BE49-F238E27FC236}">
                <a16:creationId xmlns:a16="http://schemas.microsoft.com/office/drawing/2014/main" id="{911449F7-2BED-4290-B9B6-8EA3FFB234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04959" y="6521385"/>
            <a:ext cx="5295388" cy="3839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2904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ítulo 5"/>
          <p:cNvSpPr>
            <a:spLocks noGrp="1"/>
          </p:cNvSpPr>
          <p:nvPr>
            <p:ph type="title"/>
          </p:nvPr>
        </p:nvSpPr>
        <p:spPr>
          <a:xfrm>
            <a:off x="0" y="15208"/>
            <a:ext cx="12192000" cy="1181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10">
            <a:extLst>
              <a:ext uri="{FF2B5EF4-FFF2-40B4-BE49-F238E27FC236}">
                <a16:creationId xmlns:a16="http://schemas.microsoft.com/office/drawing/2014/main" id="{7D0BB666-1B7D-4510-81C4-D511AF2315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404959" y="6521385"/>
            <a:ext cx="5295388" cy="3839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25757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214189" y="274638"/>
            <a:ext cx="9977811" cy="841902"/>
          </a:xfrm>
        </p:spPr>
        <p:txBody>
          <a:bodyPr>
            <a:normAutofit/>
          </a:bodyPr>
          <a:lstStyle>
            <a:lvl1pPr>
              <a:defRPr sz="3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4" name="Marcador de texto 10"/>
          <p:cNvSpPr>
            <a:spLocks noGrp="1"/>
          </p:cNvSpPr>
          <p:nvPr>
            <p:ph type="body" sz="quarter" idx="11"/>
          </p:nvPr>
        </p:nvSpPr>
        <p:spPr>
          <a:xfrm>
            <a:off x="3465919" y="6484728"/>
            <a:ext cx="5295388" cy="383967"/>
          </a:xfrm>
          <a:prstGeom prst="rect">
            <a:avLst/>
          </a:prstGeom>
          <a:noFill/>
          <a:ln>
            <a:noFill/>
          </a:ln>
        </p:spPr>
        <p:txBody>
          <a:bodyPr vert="horz"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87600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ítulo 5"/>
          <p:cNvSpPr>
            <a:spLocks noGrp="1"/>
          </p:cNvSpPr>
          <p:nvPr>
            <p:ph type="title"/>
          </p:nvPr>
        </p:nvSpPr>
        <p:spPr>
          <a:xfrm>
            <a:off x="0" y="15208"/>
            <a:ext cx="12192000" cy="1181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3830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8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3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9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9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2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28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2329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997879" y="64997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8C155976-BA9D-3146-8CCF-6E083750E9AB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711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43798"/>
            <a:ext cx="12211464" cy="684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55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BA305-1E26-954C-8A3B-B11972ABEB5A}" type="datetimeFigureOut">
              <a:rPr lang="es-ES" smtClean="0"/>
              <a:t>26/05/2021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55976-BA9D-3146-8CCF-6E083750E9AB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329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20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55976-BA9D-3146-8CCF-6E083750E9AB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29"/>
            <a:ext cx="12192000" cy="6858000"/>
          </a:xfrm>
          <a:prstGeom prst="rect">
            <a:avLst/>
          </a:prstGeom>
        </p:spPr>
      </p:pic>
      <p:sp>
        <p:nvSpPr>
          <p:cNvPr id="8" name="Marcador de número de diapositiva 5">
            <a:extLst>
              <a:ext uri="{FF2B5EF4-FFF2-40B4-BE49-F238E27FC236}">
                <a16:creationId xmlns:a16="http://schemas.microsoft.com/office/drawing/2014/main" id="{6C1A4F9A-B28B-4C63-93EF-AB71FF2F49AF}"/>
              </a:ext>
            </a:extLst>
          </p:cNvPr>
          <p:cNvSpPr txBox="1">
            <a:spLocks/>
          </p:cNvSpPr>
          <p:nvPr userDrawn="1"/>
        </p:nvSpPr>
        <p:spPr>
          <a:xfrm>
            <a:off x="8997879" y="64997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C155976-BA9D-3146-8CCF-6E083750E9AB}" type="slidenum">
              <a:rPr lang="es-ES" sz="1200" smtClean="0"/>
              <a:pPr/>
              <a:t>‹Nº›</a:t>
            </a:fld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97182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3D47A6-2426-45FD-A22E-D958679EB473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942360" y="5795462"/>
            <a:ext cx="4307279" cy="631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2021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0F941C8-F8AB-4FEC-BCC0-840FF55A7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952" y="644308"/>
            <a:ext cx="3737172" cy="1322947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4ECB3B7D-5C45-4BDC-97E8-F17B49F7F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4425" y="2472900"/>
            <a:ext cx="9752358" cy="215783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ANTECEDENTES DEL PRESUPUESTO SECTORIAL </a:t>
            </a:r>
            <a:br>
              <a:rPr lang="es-MX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MX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RAMO 08 SADER Y OTRAS DEPENDENCIAS)</a:t>
            </a:r>
            <a:endParaRPr lang="es-MX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4645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ABBFD3F-2E24-4E48-AAD9-5F7A2758B0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926" y="3904996"/>
            <a:ext cx="8270748" cy="1664208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260029" y="2932573"/>
            <a:ext cx="9030407" cy="5264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altLang="es-MX" sz="2000" i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DISTRIBUCIÓN DE RECURSOS PARA LAS ENTIDADES FEDERATIVAS </a:t>
            </a:r>
          </a:p>
          <a:p>
            <a:pPr>
              <a:defRPr/>
            </a:pPr>
            <a:r>
              <a:rPr lang="es-MX" altLang="es-MX" sz="2000" i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(ANEXO 11.1, DEL PEF 2020)</a:t>
            </a:r>
            <a:endParaRPr lang="es-MX" altLang="es-MX" sz="1800" i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200" b="1" dirty="0"/>
              <a:t>RESULTADOS EN LA DISTRIBUCIÓN DE RECURSOS DESTINADOS A LAS ENTIDADES FEDERATIVAS (ANEXO 11.1 DEL PEF 2020)</a:t>
            </a:r>
          </a:p>
        </p:txBody>
      </p:sp>
      <p:sp>
        <p:nvSpPr>
          <p:cNvPr id="10" name="12 CuadroTexto"/>
          <p:cNvSpPr txBox="1">
            <a:spLocks noChangeArrowheads="1"/>
          </p:cNvSpPr>
          <p:nvPr/>
        </p:nvSpPr>
        <p:spPr bwMode="auto">
          <a:xfrm>
            <a:off x="3856740" y="3515103"/>
            <a:ext cx="3836987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MX" altLang="es-MX" sz="19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de Pesos (mdp)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3F0E02E-491D-4DB1-9F39-ADF162FC0E99}"/>
              </a:ext>
            </a:extLst>
          </p:cNvPr>
          <p:cNvSpPr/>
          <p:nvPr/>
        </p:nvSpPr>
        <p:spPr>
          <a:xfrm>
            <a:off x="1694861" y="5906379"/>
            <a:ext cx="80206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s-ES" sz="1100" b="1" dirty="0">
                <a:solidFill>
                  <a:prstClr val="black"/>
                </a:solidFill>
                <a:latin typeface="Calibri"/>
              </a:rPr>
              <a:t>1/ Incluye los 3 componentes  de 603.4 </a:t>
            </a:r>
            <a:r>
              <a:rPr lang="es-ES" sz="1100" b="1" dirty="0" err="1">
                <a:solidFill>
                  <a:prstClr val="black"/>
                </a:solidFill>
                <a:latin typeface="Calibri"/>
              </a:rPr>
              <a:t>mdp</a:t>
            </a:r>
            <a:r>
              <a:rPr lang="es-ES" sz="1100" b="1" dirty="0">
                <a:solidFill>
                  <a:prstClr val="black"/>
                </a:solidFill>
                <a:latin typeface="Calibri"/>
              </a:rPr>
              <a:t> c/u. (Anexo 11, PEF).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8C4F5F8D-D4C8-421E-8C93-7F9434F2EECD}"/>
              </a:ext>
            </a:extLst>
          </p:cNvPr>
          <p:cNvSpPr/>
          <p:nvPr/>
        </p:nvSpPr>
        <p:spPr>
          <a:xfrm>
            <a:off x="1486260" y="4737100"/>
            <a:ext cx="8577944" cy="6095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8513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0054D6C-7D16-4A09-8983-31940F39F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7980" y="4028413"/>
            <a:ext cx="6131052" cy="233629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1039234-A2FC-4F77-B887-4520FD591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70" y="2127998"/>
            <a:ext cx="3619500" cy="2602004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/>
              <a:t>MAS ALLÁ DE LA SADER, EN MATERIA DE FINANCIAMIENTO Y SEGURO:</a:t>
            </a: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C9A33F4B-9AE7-4B6E-BF10-C38441CC1E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6109751"/>
              </p:ext>
            </p:extLst>
          </p:nvPr>
        </p:nvGraphicFramePr>
        <p:xfrm>
          <a:off x="4576456" y="731184"/>
          <a:ext cx="7294099" cy="2369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2F70968F-03E5-4429-981E-7B1D69108574}"/>
              </a:ext>
            </a:extLst>
          </p:cNvPr>
          <p:cNvSpPr txBox="1"/>
          <p:nvPr/>
        </p:nvSpPr>
        <p:spPr>
          <a:xfrm>
            <a:off x="5131965" y="3429000"/>
            <a:ext cx="6183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s-MX" b="1" dirty="0">
                <a:solidFill>
                  <a:prstClr val="black"/>
                </a:solidFill>
                <a:latin typeface="Calibri"/>
              </a:rPr>
              <a:t>Evolución presupuestal del Programa de Financiamiento y Aseguramiento al Medio Rural (Millones de Pesos)</a:t>
            </a:r>
            <a:endParaRPr lang="es-ES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3E3DA15-885E-4D1D-A800-18D5FAF561C7}"/>
              </a:ext>
            </a:extLst>
          </p:cNvPr>
          <p:cNvSpPr/>
          <p:nvPr/>
        </p:nvSpPr>
        <p:spPr>
          <a:xfrm>
            <a:off x="4804387" y="5214228"/>
            <a:ext cx="6825343" cy="72934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066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83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Rectangle 85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6" name="Rectangle 87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 useBgFill="1">
        <p:nvSpPr>
          <p:cNvPr id="107" name="Freeform: Shape 89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8" name="Freeform: Shape 91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ACC2C0-7B9C-4646-98BF-14AC0FD6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493" y="1145051"/>
            <a:ext cx="4533899" cy="3073764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RESULTADOS PARA LA SADER (RAMO 08)</a:t>
            </a:r>
            <a:br>
              <a:rPr lang="es-ES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(AÑO 2021)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9" name="Rectangle 9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6 Título">
            <a:extLst>
              <a:ext uri="{FF2B5EF4-FFF2-40B4-BE49-F238E27FC236}">
                <a16:creationId xmlns:a16="http://schemas.microsoft.com/office/drawing/2014/main" id="{F72AAF44-9FE0-41BB-9CE9-3F336E7A023B}"/>
              </a:ext>
            </a:extLst>
          </p:cNvPr>
          <p:cNvSpPr txBox="1">
            <a:spLocks/>
          </p:cNvSpPr>
          <p:nvPr/>
        </p:nvSpPr>
        <p:spPr>
          <a:xfrm>
            <a:off x="2612572" y="713489"/>
            <a:ext cx="6088280" cy="1925697"/>
          </a:xfrm>
          <a:prstGeom prst="rect">
            <a:avLst/>
          </a:prstGeom>
        </p:spPr>
        <p:txBody>
          <a:bodyPr anchor="ctr" anchorCtr="0"/>
          <a:lstStyle>
            <a:lvl1pPr algn="ctr" defTabSz="457200" rtl="0" eaLnBrk="1" latinLnBrk="0" hangingPunct="1">
              <a:spcBef>
                <a:spcPct val="0"/>
              </a:spcBef>
              <a:buNone/>
              <a:defRPr sz="48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1" u="none" strike="noStrike" kern="1200" cap="none" spc="0" normalizeH="0" baseline="0" noProof="0" dirty="0">
              <a:ln>
                <a:noFill/>
              </a:ln>
              <a:solidFill>
                <a:srgbClr val="09963B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9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1 Título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algn="ctr"/>
            <a:r>
              <a:rPr lang="es-MX" altLang="es-MX" sz="3200" b="1" dirty="0"/>
              <a:t>RESULTADOS PARA LA SADER </a:t>
            </a:r>
            <a:br>
              <a:rPr lang="es-MX" altLang="es-MX" sz="3200" b="1" dirty="0"/>
            </a:br>
            <a:r>
              <a:rPr lang="es-MX" altLang="es-MX" sz="3200" b="1" dirty="0"/>
              <a:t>EN LO GENERAL</a:t>
            </a: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0842068D-DCA0-4379-B551-702DCECD5C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597524"/>
              </p:ext>
            </p:extLst>
          </p:nvPr>
        </p:nvGraphicFramePr>
        <p:xfrm>
          <a:off x="623889" y="2307614"/>
          <a:ext cx="4938711" cy="4001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837595F4-C769-4463-800D-57DE1972DCEA}"/>
              </a:ext>
            </a:extLst>
          </p:cNvPr>
          <p:cNvSpPr txBox="1"/>
          <p:nvPr/>
        </p:nvSpPr>
        <p:spPr>
          <a:xfrm>
            <a:off x="814832" y="2214367"/>
            <a:ext cx="73639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/>
              <a:t>Desaparecen los siguientes Programas / Componentes:</a:t>
            </a:r>
          </a:p>
        </p:txBody>
      </p:sp>
      <p:graphicFrame>
        <p:nvGraphicFramePr>
          <p:cNvPr id="19" name="Diagrama 18">
            <a:extLst>
              <a:ext uri="{FF2B5EF4-FFF2-40B4-BE49-F238E27FC236}">
                <a16:creationId xmlns:a16="http://schemas.microsoft.com/office/drawing/2014/main" id="{253A1253-A335-4E7F-8BE5-8B256FE772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8850608"/>
              </p:ext>
            </p:extLst>
          </p:nvPr>
        </p:nvGraphicFramePr>
        <p:xfrm>
          <a:off x="6344985" y="2307614"/>
          <a:ext cx="5339015" cy="4001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23730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DA00D7A-C5B8-4B00-863A-D0EE0BD45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268" y="2167309"/>
            <a:ext cx="8980932" cy="434492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E0FDFEE-67AE-4A84-89F8-FE9C16C8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2800" b="1" dirty="0"/>
              <a:t>SADER (RAMO 08) 2020 POR PROGRAMAS: </a:t>
            </a:r>
            <a:br>
              <a:rPr lang="es-MX" sz="2800" b="1" dirty="0"/>
            </a:br>
            <a:r>
              <a:rPr lang="es-MX" sz="2800" b="1" dirty="0"/>
              <a:t>APROBADO LEGISLATIVO 2021 VS 2020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DA8248C-7A14-44C8-8F30-736B21F2A9EB}"/>
              </a:ext>
            </a:extLst>
          </p:cNvPr>
          <p:cNvSpPr/>
          <p:nvPr/>
        </p:nvSpPr>
        <p:spPr>
          <a:xfrm>
            <a:off x="1384301" y="5424639"/>
            <a:ext cx="9144001" cy="84190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s-E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7173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algn="ctr">
              <a:defRPr/>
            </a:pPr>
            <a:r>
              <a:rPr lang="es-MX" sz="2800" b="1" dirty="0"/>
              <a:t>SADER (RAMO 08) POR PROGRAMAS: </a:t>
            </a:r>
            <a:br>
              <a:rPr lang="es-MX" sz="2800" b="1" dirty="0"/>
            </a:br>
            <a:r>
              <a:rPr lang="es-MX" sz="2800" b="1" dirty="0"/>
              <a:t>RECURSOS DESTINADOS A ENTIDADES FEDERATIVAS</a:t>
            </a:r>
          </a:p>
        </p:txBody>
      </p:sp>
      <p:sp>
        <p:nvSpPr>
          <p:cNvPr id="23554" name="Rectangle 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onstantia" panose="02030602050306030303" pitchFamily="18" charset="0"/>
                <a:ea typeface="MS PGothic" pitchFamily="34" charset="-128"/>
                <a:cs typeface="MS PGothic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fld id="{AD8C9486-2056-4E44-8642-23AC2E71CFED}" type="slidenum">
              <a:rPr lang="es-MX" altLang="es-MX" sz="1200" b="0" kern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None/>
                <a:defRPr/>
              </a:pPr>
              <a:t>15</a:t>
            </a:fld>
            <a:endParaRPr lang="es-ES" altLang="es-MX" sz="1200" b="0" kern="0" dirty="0">
              <a:solidFill>
                <a:prstClr val="white">
                  <a:lumMod val="95000"/>
                </a:prstClr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7D01190-3919-46FC-8920-6BD536136D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3465695"/>
              </p:ext>
            </p:extLst>
          </p:nvPr>
        </p:nvGraphicFramePr>
        <p:xfrm>
          <a:off x="681603" y="1984185"/>
          <a:ext cx="10828794" cy="1569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7" name="Rectangle 2"/>
          <p:cNvSpPr>
            <a:spLocks noChangeArrowheads="1"/>
          </p:cNvSpPr>
          <p:nvPr/>
        </p:nvSpPr>
        <p:spPr bwMode="auto">
          <a:xfrm>
            <a:off x="6003636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onstantia" panose="02030602050306030303" pitchFamily="18" charset="0"/>
                <a:ea typeface="MS PGothic" pitchFamily="34" charset="-128"/>
                <a:cs typeface="MS PGothic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endParaRPr lang="es-MX" altLang="es-MX" sz="1800" kern="0">
              <a:solidFill>
                <a:srgbClr val="1F497D"/>
              </a:solidFill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FDB4E87-133D-4CAB-A85E-E4448E2EE326}"/>
              </a:ext>
            </a:extLst>
          </p:cNvPr>
          <p:cNvSpPr txBox="1">
            <a:spLocks/>
          </p:cNvSpPr>
          <p:nvPr/>
        </p:nvSpPr>
        <p:spPr>
          <a:xfrm>
            <a:off x="1501640" y="3907495"/>
            <a:ext cx="9030407" cy="5264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altLang="es-MX" sz="2000" i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DISTRIBUCIÓN DE RECURSOS PARA LAS ENTIDADES FEDERATIVAS </a:t>
            </a:r>
          </a:p>
          <a:p>
            <a:pPr>
              <a:defRPr/>
            </a:pPr>
            <a:r>
              <a:rPr lang="es-MX" altLang="es-MX" sz="2000" i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(ANEXO 11.1, DEL PEF 2021)</a:t>
            </a:r>
            <a:endParaRPr lang="es-MX" altLang="es-MX" sz="1800" i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12 CuadroTexto">
            <a:extLst>
              <a:ext uri="{FF2B5EF4-FFF2-40B4-BE49-F238E27FC236}">
                <a16:creationId xmlns:a16="http://schemas.microsoft.com/office/drawing/2014/main" id="{83CF944D-FB5B-4FB0-8050-4130EB352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1522" y="4402898"/>
            <a:ext cx="3836987" cy="38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MX" altLang="es-MX" sz="19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de Pesos (mdp)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C99D657-9CC3-4FE8-A487-F78C44DC4E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40992" y="4844336"/>
            <a:ext cx="8510016" cy="167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33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5177ED1-8198-4FB2-BA50-4EBC715FB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456" y="4496309"/>
            <a:ext cx="7667244" cy="144627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1039234-A2FC-4F77-B887-4520FD591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s-ES" sz="2800" b="1" dirty="0"/>
              <a:t>MAS ALLÁ DE LA SADER, EN MATERIA DE FINANCIAMIENTO Y SEGURO:</a:t>
            </a: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81D3AEA1-A77C-46E8-BA03-FDE0A3BCEE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8255384"/>
              </p:ext>
            </p:extLst>
          </p:nvPr>
        </p:nvGraphicFramePr>
        <p:xfrm>
          <a:off x="660400" y="2189983"/>
          <a:ext cx="11049000" cy="1810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lipse 4">
            <a:extLst>
              <a:ext uri="{FF2B5EF4-FFF2-40B4-BE49-F238E27FC236}">
                <a16:creationId xmlns:a16="http://schemas.microsoft.com/office/drawing/2014/main" id="{31BFC71F-32CA-4CA4-991F-2C744A5A2A0F}"/>
              </a:ext>
            </a:extLst>
          </p:cNvPr>
          <p:cNvSpPr/>
          <p:nvPr/>
        </p:nvSpPr>
        <p:spPr>
          <a:xfrm>
            <a:off x="8970269" y="4958076"/>
            <a:ext cx="883555" cy="1077685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3228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63500" sx="102000" sy="102000" algn="ctr" rotWithShape="0">
              <a:schemeClr val="bg1">
                <a:lumMod val="85000"/>
                <a:alpha val="2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9C45F024-2468-4D8A-9E11-BB2B1E0A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0F941C8-F8AB-4FEC-BCC0-840FF55A7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952" y="644308"/>
            <a:ext cx="3737172" cy="1322947"/>
          </a:xfrm>
          <a:prstGeom prst="rect">
            <a:avLst/>
          </a:prstGeom>
        </p:spPr>
      </p:pic>
      <p:sp>
        <p:nvSpPr>
          <p:cNvPr id="8" name="Título 7">
            <a:extLst>
              <a:ext uri="{FF2B5EF4-FFF2-40B4-BE49-F238E27FC236}">
                <a16:creationId xmlns:a16="http://schemas.microsoft.com/office/drawing/2014/main" id="{4ECB3B7D-5C45-4BDC-97E8-F17B49F7F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2069" y="4763340"/>
            <a:ext cx="6618096" cy="707954"/>
          </a:xfrm>
        </p:spPr>
        <p:txBody>
          <a:bodyPr>
            <a:normAutofit/>
          </a:bodyPr>
          <a:lstStyle/>
          <a:p>
            <a:pPr algn="ctr"/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REUNIÓN VICEPRESIDENCIA DE POLÍTICAS PÚBLICAS Y PRESUPUESTO SECTORIAL</a:t>
            </a:r>
          </a:p>
        </p:txBody>
      </p:sp>
      <p:sp>
        <p:nvSpPr>
          <p:cNvPr id="11" name="Título 7">
            <a:extLst>
              <a:ext uri="{FF2B5EF4-FFF2-40B4-BE49-F238E27FC236}">
                <a16:creationId xmlns:a16="http://schemas.microsoft.com/office/drawing/2014/main" id="{6B74C2F9-8C28-4F1C-AD9A-DCE4542635B4}"/>
              </a:ext>
            </a:extLst>
          </p:cNvPr>
          <p:cNvSpPr txBox="1">
            <a:spLocks/>
          </p:cNvSpPr>
          <p:nvPr/>
        </p:nvSpPr>
        <p:spPr>
          <a:xfrm>
            <a:off x="1682052" y="3075023"/>
            <a:ext cx="8827896" cy="7079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¡MUCHAS GRACIAS!</a:t>
            </a:r>
          </a:p>
        </p:txBody>
      </p:sp>
    </p:spTree>
    <p:extLst>
      <p:ext uri="{BB962C8B-B14F-4D97-AF65-F5344CB8AC3E}">
        <p14:creationId xmlns:p14="http://schemas.microsoft.com/office/powerpoint/2010/main" val="394496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6703CFF0-D760-4C50-AD55-010F833F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4483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s-MX" sz="4000" b="1" spc="-1" dirty="0"/>
              <a:t>PRESUPUESTO DE EGRESOS DE LA FEDERACIÓN</a:t>
            </a:r>
          </a:p>
        </p:txBody>
      </p:sp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5DEEAA61-4C12-4A09-BA8A-ECE54BB4C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957" y="347093"/>
            <a:ext cx="4534082" cy="160505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871D139C-50E0-454E-8EA5-91FFCCB1E62E}"/>
              </a:ext>
            </a:extLst>
          </p:cNvPr>
          <p:cNvSpPr txBox="1"/>
          <p:nvPr/>
        </p:nvSpPr>
        <p:spPr>
          <a:xfrm>
            <a:off x="3047998" y="4374848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EVOLUCIÓN HISTÓRICA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465285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FEB0462-AE32-48C6-90DC-7507405668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7501447"/>
              </p:ext>
            </p:extLst>
          </p:nvPr>
        </p:nvGraphicFramePr>
        <p:xfrm>
          <a:off x="1321514" y="2294065"/>
          <a:ext cx="9527032" cy="3812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11 Conector recto de flecha">
            <a:extLst>
              <a:ext uri="{FF2B5EF4-FFF2-40B4-BE49-F238E27FC236}">
                <a16:creationId xmlns:a16="http://schemas.microsoft.com/office/drawing/2014/main" id="{65393E42-23C5-4C64-ACA8-59320FC3293F}"/>
              </a:ext>
            </a:extLst>
          </p:cNvPr>
          <p:cNvCxnSpPr>
            <a:cxnSpLocks/>
          </p:cNvCxnSpPr>
          <p:nvPr/>
        </p:nvCxnSpPr>
        <p:spPr>
          <a:xfrm>
            <a:off x="6651314" y="2176573"/>
            <a:ext cx="3948881" cy="1284312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cxnSpLocks/>
          </p:cNvCxnSpPr>
          <p:nvPr/>
        </p:nvCxnSpPr>
        <p:spPr>
          <a:xfrm flipV="1">
            <a:off x="2100598" y="2215448"/>
            <a:ext cx="4204852" cy="1464698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549" name="Text Box 6"/>
          <p:cNvSpPr txBox="1">
            <a:spLocks noChangeArrowheads="1"/>
          </p:cNvSpPr>
          <p:nvPr/>
        </p:nvSpPr>
        <p:spPr bwMode="auto">
          <a:xfrm>
            <a:off x="5346860" y="1896739"/>
            <a:ext cx="21309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defTabSz="685800" eaLnBrk="1" hangingPunct="1">
              <a:defRPr/>
            </a:pPr>
            <a:r>
              <a:rPr lang="es-MX" altLang="es-MX" sz="1200" b="1" kern="0" dirty="0">
                <a:solidFill>
                  <a:srgbClr val="000000"/>
                </a:solidFill>
              </a:rPr>
              <a:t>Millones de Pesos </a:t>
            </a:r>
            <a:endParaRPr lang="es-ES" altLang="es-MX" sz="1200" b="1" kern="0" dirty="0">
              <a:solidFill>
                <a:srgbClr val="000000"/>
              </a:solidFill>
            </a:endParaRPr>
          </a:p>
        </p:txBody>
      </p:sp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1359855" y="6144414"/>
            <a:ext cx="9282745" cy="675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6675" indent="-66675" algn="just" defTabSz="685800">
              <a:defRPr/>
            </a:pPr>
            <a:r>
              <a:rPr lang="es-MX" sz="750" b="1" kern="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1/ Para la SADER se aprobaron 82,900.4 </a:t>
            </a:r>
            <a:r>
              <a:rPr lang="es-MX" sz="750" b="1" kern="0" dirty="0" err="1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mdp</a:t>
            </a:r>
            <a:r>
              <a:rPr lang="es-MX" sz="750" b="1" kern="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 el 2014, pero la cifra fue ajustada a 84,742.5 </a:t>
            </a:r>
            <a:r>
              <a:rPr lang="es-MX" sz="750" b="1" kern="0" dirty="0" err="1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mdp</a:t>
            </a:r>
            <a:r>
              <a:rPr lang="es-MX" sz="750" b="1" kern="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 para tomar c</a:t>
            </a:r>
            <a:r>
              <a:rPr lang="es-MX" sz="788" b="1" kern="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o</a:t>
            </a:r>
            <a:r>
              <a:rPr lang="es-MX" sz="750" b="1" kern="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mo base real el presupuesto 2014 ampliado por la transferencia de los Programas FAPPA y PROMETE de la SEDATU a la SADER.</a:t>
            </a:r>
          </a:p>
          <a:p>
            <a:pPr marL="66675" indent="-66675" algn="just" defTabSz="685800">
              <a:defRPr/>
            </a:pPr>
            <a:r>
              <a:rPr lang="es-MX" sz="750" b="1" kern="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2, 4 , 6 y 8/ Cifras originalmente aprobadas.</a:t>
            </a:r>
          </a:p>
          <a:p>
            <a:pPr marL="66675" indent="-66675" algn="just" defTabSz="685800">
              <a:defRPr/>
            </a:pPr>
            <a:r>
              <a:rPr lang="es-MX" sz="750" b="1" kern="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3, 5, 7 y 9</a:t>
            </a:r>
            <a:r>
              <a:rPr lang="es-MX" sz="750" b="1" kern="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/ Cifras modificadas reportadas por la SADER después de los ajustes presupuestales realizados.</a:t>
            </a:r>
          </a:p>
          <a:p>
            <a:pPr marL="66675" indent="-66675" algn="just" defTabSz="685800">
              <a:defRPr/>
            </a:pPr>
            <a:r>
              <a:rPr lang="es-MX" sz="750" b="1" kern="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7/ Cifra originalmente aprobado por 70,597.2 </a:t>
            </a:r>
            <a:r>
              <a:rPr lang="es-MX" sz="750" b="1" kern="0" dirty="0" err="1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mdp</a:t>
            </a:r>
            <a:r>
              <a:rPr lang="es-MX" sz="750" b="1" kern="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 (base Anexo 1, PEF 2018) menos 4,110 </a:t>
            </a:r>
            <a:r>
              <a:rPr lang="es-MX" sz="750" b="1" kern="0" dirty="0" err="1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mdp</a:t>
            </a:r>
            <a:r>
              <a:rPr lang="es-MX" sz="750" b="1" kern="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 reservados a inicios del presente año. </a:t>
            </a:r>
          </a:p>
          <a:p>
            <a:pPr marL="66675" indent="-66675" algn="just" defTabSz="685800">
              <a:defRPr/>
            </a:pPr>
            <a:r>
              <a:rPr lang="es-MX" altLang="es-MX" sz="750" b="1" kern="0" dirty="0">
                <a:solidFill>
                  <a:srgbClr val="000000"/>
                </a:solidFill>
                <a:latin typeface="Arial Narrow" panose="020B0606020202030204" pitchFamily="34" charset="0"/>
              </a:rPr>
              <a:t>Fuente: Decretos de Presupuesto de Egresos de la Federación (PEF) para cada año.</a:t>
            </a: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A2826EE-0E62-4F65-9DC3-7846AF7E9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2000" b="1" dirty="0"/>
              <a:t>EL PRESUPUESTO APROBADO PARA LA SADER  EL 2021 REPRESENTA UN MONTO RELATIVAMENTE SIMILAR A LO AUTORIZADO EL 2005 EN TÉRMINOS NOMINALES, HACE 17 AÑOS…</a:t>
            </a:r>
            <a:endParaRPr lang="es-MX" sz="2000" b="1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E6DB5BA-351E-48AE-AB5E-0FF92E97AA23}"/>
              </a:ext>
            </a:extLst>
          </p:cNvPr>
          <p:cNvSpPr txBox="1"/>
          <p:nvPr/>
        </p:nvSpPr>
        <p:spPr>
          <a:xfrm>
            <a:off x="3277222" y="2773845"/>
            <a:ext cx="971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>
              <a:defRPr/>
            </a:pPr>
            <a:r>
              <a:rPr lang="es-MX" sz="1600" b="1" dirty="0">
                <a:solidFill>
                  <a:prstClr val="black"/>
                </a:solidFill>
                <a:latin typeface="Calibri"/>
              </a:rPr>
              <a:t>+90.4%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395174-0E53-47D5-8DFB-D4964FD0DC53}"/>
              </a:ext>
            </a:extLst>
          </p:cNvPr>
          <p:cNvSpPr txBox="1"/>
          <p:nvPr/>
        </p:nvSpPr>
        <p:spPr>
          <a:xfrm>
            <a:off x="8592946" y="2255728"/>
            <a:ext cx="2300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s-MX" sz="1400" b="1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Aprobado Legislativo 2020 vs. 2015,  </a:t>
            </a:r>
            <a:r>
              <a:rPr lang="es-MX" b="1" dirty="0">
                <a:solidFill>
                  <a:srgbClr val="C00000"/>
                </a:solidFill>
                <a:highlight>
                  <a:srgbClr val="FFFF00"/>
                </a:highlight>
                <a:latin typeface="Calibri"/>
              </a:rPr>
              <a:t>- 46.5%</a:t>
            </a:r>
            <a:endParaRPr lang="es-MX" sz="1400" b="1" dirty="0">
              <a:solidFill>
                <a:srgbClr val="C00000"/>
              </a:solidFill>
              <a:highlight>
                <a:srgbClr val="FFFF00"/>
              </a:highlight>
              <a:latin typeface="Calibri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D38476F-22CC-4FDA-90EF-87C7FF48ED81}"/>
              </a:ext>
            </a:extLst>
          </p:cNvPr>
          <p:cNvCxnSpPr>
            <a:cxnSpLocks/>
          </p:cNvCxnSpPr>
          <p:nvPr/>
        </p:nvCxnSpPr>
        <p:spPr>
          <a:xfrm>
            <a:off x="2207496" y="4094937"/>
            <a:ext cx="8409704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09CDC131-0C40-41E2-A88B-0B52C1819A30}"/>
              </a:ext>
            </a:extLst>
          </p:cNvPr>
          <p:cNvSpPr txBox="1">
            <a:spLocks/>
          </p:cNvSpPr>
          <p:nvPr/>
        </p:nvSpPr>
        <p:spPr bwMode="gray">
          <a:xfrm>
            <a:off x="8711804" y="6531852"/>
            <a:ext cx="16002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342900">
              <a:defRPr/>
            </a:pPr>
            <a:fld id="{8C155976-BA9D-3146-8CCF-6E083750E9AB}" type="slidenum">
              <a:rPr lang="es-ES" sz="900" b="1">
                <a:solidFill>
                  <a:prstClr val="white"/>
                </a:solidFill>
                <a:latin typeface="Calibri"/>
              </a:rPr>
              <a:pPr algn="r" defTabSz="342900">
                <a:defRPr/>
              </a:pPr>
              <a:t>3</a:t>
            </a:fld>
            <a:endParaRPr lang="es-ES" sz="900" b="1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23B5728-70F0-4AD9-BF39-B633F65865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310"/>
          <a:stretch/>
        </p:blipFill>
        <p:spPr>
          <a:xfrm>
            <a:off x="11009763" y="3680146"/>
            <a:ext cx="986838" cy="81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07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308F3F4-B5CC-480A-963F-22D3B83CF0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4630719"/>
              </p:ext>
            </p:extLst>
          </p:nvPr>
        </p:nvGraphicFramePr>
        <p:xfrm>
          <a:off x="1790304" y="2315799"/>
          <a:ext cx="8521700" cy="3753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3" name="11 Conector recto de flecha">
            <a:extLst>
              <a:ext uri="{FF2B5EF4-FFF2-40B4-BE49-F238E27FC236}">
                <a16:creationId xmlns:a16="http://schemas.microsoft.com/office/drawing/2014/main" id="{65393E42-23C5-4C64-ACA8-59320FC3293F}"/>
              </a:ext>
            </a:extLst>
          </p:cNvPr>
          <p:cNvCxnSpPr>
            <a:cxnSpLocks/>
          </p:cNvCxnSpPr>
          <p:nvPr/>
        </p:nvCxnSpPr>
        <p:spPr>
          <a:xfrm>
            <a:off x="3132897" y="2273336"/>
            <a:ext cx="6994501" cy="1262743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549" name="Text Box 6"/>
          <p:cNvSpPr txBox="1">
            <a:spLocks noChangeArrowheads="1"/>
          </p:cNvSpPr>
          <p:nvPr/>
        </p:nvSpPr>
        <p:spPr bwMode="auto">
          <a:xfrm>
            <a:off x="5278621" y="2193002"/>
            <a:ext cx="20498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defTabSz="685800" eaLnBrk="1" hangingPunct="1">
              <a:defRPr/>
            </a:pPr>
            <a:r>
              <a:rPr lang="es-MX" altLang="es-MX" sz="1200" b="1" kern="0" dirty="0">
                <a:solidFill>
                  <a:srgbClr val="000000"/>
                </a:solidFill>
              </a:rPr>
              <a:t>Millones de Pesos 1/ </a:t>
            </a:r>
            <a:endParaRPr lang="es-ES" altLang="es-MX" sz="1200" b="1" kern="0" dirty="0">
              <a:solidFill>
                <a:srgbClr val="000000"/>
              </a:solidFill>
            </a:endParaRPr>
          </a:p>
        </p:txBody>
      </p:sp>
      <p:sp>
        <p:nvSpPr>
          <p:cNvPr id="108550" name="6 CuadroTexto"/>
          <p:cNvSpPr txBox="1">
            <a:spLocks noChangeArrowheads="1"/>
          </p:cNvSpPr>
          <p:nvPr/>
        </p:nvSpPr>
        <p:spPr bwMode="auto">
          <a:xfrm>
            <a:off x="2378677" y="6205485"/>
            <a:ext cx="6300299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685800" eaLnBrk="1" hangingPunct="1">
              <a:defRPr/>
            </a:pPr>
            <a:r>
              <a:rPr lang="es-MX" altLang="es-MX" sz="750" b="1" kern="0" dirty="0">
                <a:solidFill>
                  <a:srgbClr val="000000"/>
                </a:solidFill>
                <a:latin typeface="Arial Narrow" panose="020B0606020202030204" pitchFamily="34" charset="0"/>
              </a:rPr>
              <a:t>1/ Fuente: Decretos de Presupuesto de Egresos de la Federación (PEF) para cada año e información identificada de recortes posteriores realizados por la SHCP.</a:t>
            </a:r>
          </a:p>
        </p:txBody>
      </p:sp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2378677" y="6355688"/>
            <a:ext cx="7434646" cy="43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6675" indent="-66675" algn="just" defTabSz="685800">
              <a:defRPr/>
            </a:pPr>
            <a:r>
              <a:rPr lang="es-MX" sz="750" b="1" kern="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2, 4 , 6 y 8/ Cifras originalmente aprobadas.</a:t>
            </a:r>
          </a:p>
          <a:p>
            <a:pPr marL="66675" indent="-66675" algn="just" defTabSz="685800">
              <a:defRPr/>
            </a:pPr>
            <a:r>
              <a:rPr lang="es-MX" sz="750" b="1" kern="0" dirty="0">
                <a:solidFill>
                  <a:prstClr val="black"/>
                </a:solidFill>
                <a:latin typeface="Arial Narrow" panose="020B0606020202030204" pitchFamily="34" charset="0"/>
                <a:ea typeface="ＭＳ Ｐゴシック" pitchFamily="34" charset="-128"/>
              </a:rPr>
              <a:t>3, 5, 7 y 9</a:t>
            </a:r>
            <a:r>
              <a:rPr lang="es-MX" sz="750" b="1" kern="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/ Cifras modificadas reportadas por la SADER después de los ajustes presupuestales realizados. </a:t>
            </a:r>
            <a:r>
              <a:rPr lang="es-MX" sz="750" b="1" kern="0" dirty="0" err="1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on</a:t>
            </a:r>
            <a:r>
              <a:rPr lang="es-MX" sz="750" b="1" kern="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 </a:t>
            </a:r>
          </a:p>
          <a:p>
            <a:pPr marL="66675" indent="-66675" algn="just" defTabSz="685800">
              <a:defRPr/>
            </a:pPr>
            <a:r>
              <a:rPr lang="es-MX" sz="750" b="1" kern="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7/ Cifra originalmente aprobado por 70,597.2 </a:t>
            </a:r>
            <a:r>
              <a:rPr lang="es-MX" sz="750" b="1" kern="0" dirty="0" err="1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mdp</a:t>
            </a:r>
            <a:r>
              <a:rPr lang="es-MX" sz="750" b="1" kern="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 (base Anexo 1, PEF 2018) menos 4,110 </a:t>
            </a:r>
            <a:r>
              <a:rPr lang="es-MX" sz="750" b="1" kern="0" dirty="0" err="1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mdp</a:t>
            </a:r>
            <a:r>
              <a:rPr lang="es-MX" sz="750" b="1" kern="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ＭＳ Ｐゴシック" pitchFamily="34" charset="-128"/>
              </a:rPr>
              <a:t> reservados a inicios de ese año. 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1C80F5E1-76B3-4925-AEC8-4D6A8DE7F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2400" b="1" dirty="0"/>
              <a:t>EL PRESUPUESTO APROBADO PARA LA SADER  EL 2021 REPRESENTA UN CAÍDA DE CASI 50% EN RELACIÓN AL APROBADO ORIGINALMENTE POR EL LEGISLATIVO EL 2015 CUANDO ALCANZO SU MAYOR NIVEL…</a:t>
            </a:r>
            <a:endParaRPr lang="es-MX" sz="2400" b="1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395174-0E53-47D5-8DFB-D4964FD0DC53}"/>
              </a:ext>
            </a:extLst>
          </p:cNvPr>
          <p:cNvSpPr txBox="1"/>
          <p:nvPr/>
        </p:nvSpPr>
        <p:spPr>
          <a:xfrm>
            <a:off x="7627363" y="2348108"/>
            <a:ext cx="2212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s-MX" sz="1400" b="1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</a:rPr>
              <a:t>Aprobado Legislativo 2021 vs. 2015,  </a:t>
            </a:r>
            <a:r>
              <a:rPr lang="es-MX" b="1" dirty="0">
                <a:solidFill>
                  <a:srgbClr val="C00000"/>
                </a:solidFill>
                <a:highlight>
                  <a:srgbClr val="FFFF00"/>
                </a:highlight>
                <a:latin typeface="Calibri"/>
              </a:rPr>
              <a:t>- 46.5%</a:t>
            </a:r>
            <a:endParaRPr lang="es-MX" sz="1400" b="1" dirty="0">
              <a:solidFill>
                <a:srgbClr val="C00000"/>
              </a:solidFill>
              <a:highlight>
                <a:srgbClr val="FFFF00"/>
              </a:highlight>
              <a:latin typeface="Calibri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D38476F-22CC-4FDA-90EF-87C7FF48ED81}"/>
              </a:ext>
            </a:extLst>
          </p:cNvPr>
          <p:cNvCxnSpPr>
            <a:cxnSpLocks/>
          </p:cNvCxnSpPr>
          <p:nvPr/>
        </p:nvCxnSpPr>
        <p:spPr>
          <a:xfrm>
            <a:off x="2645500" y="4208546"/>
            <a:ext cx="7481898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Marcador de número de diapositiva 3">
            <a:extLst>
              <a:ext uri="{FF2B5EF4-FFF2-40B4-BE49-F238E27FC236}">
                <a16:creationId xmlns:a16="http://schemas.microsoft.com/office/drawing/2014/main" id="{09CDC131-0C40-41E2-A88B-0B52C1819A30}"/>
              </a:ext>
            </a:extLst>
          </p:cNvPr>
          <p:cNvSpPr txBox="1">
            <a:spLocks/>
          </p:cNvSpPr>
          <p:nvPr/>
        </p:nvSpPr>
        <p:spPr bwMode="gray">
          <a:xfrm>
            <a:off x="8711804" y="6531852"/>
            <a:ext cx="16002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342900">
              <a:defRPr/>
            </a:pPr>
            <a:fld id="{8C155976-BA9D-3146-8CCF-6E083750E9AB}" type="slidenum">
              <a:rPr lang="es-ES" sz="900" b="1">
                <a:solidFill>
                  <a:prstClr val="white"/>
                </a:solidFill>
                <a:latin typeface="Calibri"/>
              </a:rPr>
              <a:pPr algn="r" defTabSz="342900">
                <a:defRPr/>
              </a:pPr>
              <a:t>4</a:t>
            </a:fld>
            <a:endParaRPr lang="es-ES" sz="900" b="1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23B5728-70F0-4AD9-BF39-B633F65865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310"/>
          <a:stretch/>
        </p:blipFill>
        <p:spPr>
          <a:xfrm>
            <a:off x="10699255" y="3128073"/>
            <a:ext cx="986838" cy="81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622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58A7B327-35EE-44E9-8CE4-4DD5744B6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6703CFF0-D760-4C50-AD55-010F833F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44833"/>
            <a:ext cx="10515600" cy="30940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s-MX" sz="4000" b="1" spc="-1" dirty="0"/>
              <a:t>PRESUPUESTO DE EGRESOS DE LA FEDERACIÓN</a:t>
            </a:r>
          </a:p>
        </p:txBody>
      </p:sp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284A8429-F65A-490D-96E4-1158D3E8A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4193001"/>
            <a:ext cx="10515599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0F022291-A82B-4D23-A1E0-5F9BD6846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41136" y="4650963"/>
            <a:ext cx="109728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Imagen 32">
            <a:extLst>
              <a:ext uri="{FF2B5EF4-FFF2-40B4-BE49-F238E27FC236}">
                <a16:creationId xmlns:a16="http://schemas.microsoft.com/office/drawing/2014/main" id="{5DEEAA61-4C12-4A09-BA8A-ECE54BB4C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957" y="347093"/>
            <a:ext cx="4534082" cy="160505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871D139C-50E0-454E-8EA5-91FFCCB1E62E}"/>
              </a:ext>
            </a:extLst>
          </p:cNvPr>
          <p:cNvSpPr txBox="1"/>
          <p:nvPr/>
        </p:nvSpPr>
        <p:spPr>
          <a:xfrm>
            <a:off x="990600" y="4184964"/>
            <a:ext cx="1036319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ELIMINACIÓN DE PROGRAMAS Y COMPONENTES ENFOCADOS AL FOMENTO PRODUCTIVO AGROPECUARIOS EN AÑOS RECIENTES </a:t>
            </a:r>
            <a:endParaRPr kumimoji="0" lang="es-MX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31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83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5" name="Rectangle 85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6" name="Rectangle 87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 useBgFill="1">
        <p:nvSpPr>
          <p:cNvPr id="107" name="Freeform: Shape 89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8" name="Freeform: Shape 91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ACC2C0-7B9C-4646-98BF-14AC0FD6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493" y="1145051"/>
            <a:ext cx="4533899" cy="3073764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PARA LA SADER (RAMO 08)</a:t>
            </a:r>
            <a:br>
              <a:rPr lang="es-ES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b="1" dirty="0">
                <a:solidFill>
                  <a:schemeClr val="accent3">
                    <a:lumMod val="50000"/>
                  </a:schemeClr>
                </a:solidFill>
              </a:rPr>
              <a:t>AÑO 2020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9" name="Rectangle 9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6 Título">
            <a:extLst>
              <a:ext uri="{FF2B5EF4-FFF2-40B4-BE49-F238E27FC236}">
                <a16:creationId xmlns:a16="http://schemas.microsoft.com/office/drawing/2014/main" id="{F72AAF44-9FE0-41BB-9CE9-3F336E7A023B}"/>
              </a:ext>
            </a:extLst>
          </p:cNvPr>
          <p:cNvSpPr txBox="1">
            <a:spLocks/>
          </p:cNvSpPr>
          <p:nvPr/>
        </p:nvSpPr>
        <p:spPr>
          <a:xfrm>
            <a:off x="2612572" y="713489"/>
            <a:ext cx="6088280" cy="1925697"/>
          </a:xfrm>
          <a:prstGeom prst="rect">
            <a:avLst/>
          </a:prstGeom>
        </p:spPr>
        <p:txBody>
          <a:bodyPr anchor="ctr" anchorCtr="0"/>
          <a:lstStyle>
            <a:lvl1pPr algn="ctr" defTabSz="457200" rtl="0" eaLnBrk="1" latinLnBrk="0" hangingPunct="1">
              <a:spcBef>
                <a:spcPct val="0"/>
              </a:spcBef>
              <a:buNone/>
              <a:defRPr sz="48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1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81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1 Título"/>
          <p:cNvSpPr>
            <a:spLocks noGrp="1"/>
          </p:cNvSpPr>
          <p:nvPr>
            <p:ph type="title"/>
          </p:nvPr>
        </p:nvSpPr>
        <p:spPr>
          <a:xfrm>
            <a:off x="1089152" y="584236"/>
            <a:ext cx="10168128" cy="1179576"/>
          </a:xfrm>
          <a:noFill/>
        </p:spPr>
        <p:txBody>
          <a:bodyPr>
            <a:noAutofit/>
          </a:bodyPr>
          <a:lstStyle/>
          <a:p>
            <a:pPr algn="ctr"/>
            <a:r>
              <a:rPr lang="es-MX" altLang="es-MX" sz="3200" b="1" dirty="0"/>
              <a:t>RESULTADOS PARA LA SADER </a:t>
            </a:r>
            <a:br>
              <a:rPr lang="es-MX" altLang="es-MX" sz="3200" b="1" dirty="0"/>
            </a:br>
            <a:r>
              <a:rPr lang="es-MX" altLang="es-MX" sz="3200" b="1" dirty="0"/>
              <a:t>EN LO GENERAL</a:t>
            </a:r>
            <a:endParaRPr lang="es-MX" altLang="es-MX" sz="32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14488" y="5267452"/>
            <a:ext cx="8642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onstantia" panose="02030602050306030303" pitchFamily="18" charset="0"/>
                <a:ea typeface="MS PGothic" pitchFamily="34" charset="-128"/>
                <a:cs typeface="MS PGothic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9pPr>
          </a:lstStyle>
          <a:p>
            <a:pPr algn="just">
              <a:spcBef>
                <a:spcPct val="0"/>
              </a:spcBef>
              <a:spcAft>
                <a:spcPct val="90000"/>
              </a:spcAft>
              <a:buNone/>
              <a:defRPr/>
            </a:pPr>
            <a:r>
              <a:rPr lang="es-MX" altLang="es-MX" sz="2000" kern="0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C67C0B86-8941-41F6-9219-76C030C356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1072349"/>
              </p:ext>
            </p:extLst>
          </p:nvPr>
        </p:nvGraphicFramePr>
        <p:xfrm>
          <a:off x="479425" y="2707826"/>
          <a:ext cx="11233150" cy="39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0BC7D4A7-E02E-4A92-B7A8-B598DD0A68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3857994"/>
              </p:ext>
            </p:extLst>
          </p:nvPr>
        </p:nvGraphicFramePr>
        <p:xfrm>
          <a:off x="3125216" y="2166216"/>
          <a:ext cx="6096000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3646A6BA-B345-4DAF-B5C5-8ACDB606795D}"/>
              </a:ext>
            </a:extLst>
          </p:cNvPr>
          <p:cNvSpPr txBox="1"/>
          <p:nvPr/>
        </p:nvSpPr>
        <p:spPr>
          <a:xfrm>
            <a:off x="77216" y="216621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ES" sz="1800" b="1" dirty="0"/>
              <a:t>Desaparecieron los siguientes Programas: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2712879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A6683A1-49AB-4D9D-98E5-32174E42E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5" y="969191"/>
            <a:ext cx="7858125" cy="51816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E0FDFEE-67AE-4A84-89F8-FE9C16C80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084" y="2201164"/>
            <a:ext cx="3099816" cy="2455672"/>
          </a:xfrm>
        </p:spPr>
        <p:txBody>
          <a:bodyPr>
            <a:noAutofit/>
          </a:bodyPr>
          <a:lstStyle/>
          <a:p>
            <a:pPr algn="ctr"/>
            <a:r>
              <a:rPr lang="es-MX" sz="2800" b="1" cap="all" dirty="0" err="1">
                <a:solidFill>
                  <a:schemeClr val="tx1"/>
                </a:solidFill>
                <a:ea typeface="ＭＳ Ｐゴシック" pitchFamily="34" charset="-128"/>
              </a:rPr>
              <a:t>Sader</a:t>
            </a:r>
            <a:r>
              <a:rPr lang="es-MX" sz="2800" b="1" cap="all" dirty="0">
                <a:solidFill>
                  <a:schemeClr val="tx1"/>
                </a:solidFill>
                <a:ea typeface="ＭＳ Ｐゴシック" pitchFamily="34" charset="-128"/>
              </a:rPr>
              <a:t> (ramo 08) 2020 POR PROGRAMAS: </a:t>
            </a:r>
            <a:br>
              <a:rPr lang="es-MX" sz="2800" b="1" cap="all" dirty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s-MX" sz="2800" b="1" cap="all" dirty="0">
                <a:solidFill>
                  <a:schemeClr val="tx1"/>
                </a:solidFill>
                <a:ea typeface="ＭＳ Ｐゴシック" pitchFamily="34" charset="-128"/>
              </a:rPr>
              <a:t>aprobado legislativo 2020 </a:t>
            </a:r>
            <a:r>
              <a:rPr lang="es-MX" sz="2800" b="1" dirty="0">
                <a:solidFill>
                  <a:schemeClr val="tx1"/>
                </a:solidFill>
                <a:ea typeface="ＭＳ Ｐゴシック" pitchFamily="34" charset="-128"/>
              </a:rPr>
              <a:t>vs</a:t>
            </a:r>
            <a:r>
              <a:rPr lang="es-MX" sz="2800" b="1" cap="all" dirty="0">
                <a:solidFill>
                  <a:schemeClr val="tx1"/>
                </a:solidFill>
                <a:ea typeface="ＭＳ Ｐゴシック" pitchFamily="34" charset="-128"/>
              </a:rPr>
              <a:t> 2019</a:t>
            </a:r>
            <a:endParaRPr lang="es-MX" sz="2800" dirty="0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9F14E3E-4109-4DFD-A04E-39F0CC59A952}"/>
              </a:ext>
            </a:extLst>
          </p:cNvPr>
          <p:cNvSpPr/>
          <p:nvPr/>
        </p:nvSpPr>
        <p:spPr>
          <a:xfrm>
            <a:off x="4191000" y="4512129"/>
            <a:ext cx="8166100" cy="1447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s-ES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3177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pPr algn="ctr">
              <a:defRPr/>
            </a:pPr>
            <a:r>
              <a:rPr lang="es-MX" sz="2800" b="1" dirty="0"/>
              <a:t>SADER (RAMO 08) POR PROGRAMAS: </a:t>
            </a:r>
            <a:br>
              <a:rPr lang="es-MX" sz="2800" b="1" dirty="0"/>
            </a:br>
            <a:r>
              <a:rPr lang="es-MX" sz="2800" b="1" dirty="0">
                <a:solidFill>
                  <a:srgbClr val="C00000"/>
                </a:solidFill>
              </a:rPr>
              <a:t>RECURSOS DESTINADOS A ENTIDADES FEDERATIVAS</a:t>
            </a:r>
          </a:p>
        </p:txBody>
      </p:sp>
      <p:sp>
        <p:nvSpPr>
          <p:cNvPr id="23554" name="Rectangle 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onstantia" panose="02030602050306030303" pitchFamily="18" charset="0"/>
                <a:ea typeface="MS PGothic" pitchFamily="34" charset="-128"/>
                <a:cs typeface="MS PGothic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fld id="{AD8C9486-2056-4E44-8642-23AC2E71CFED}" type="slidenum">
              <a:rPr lang="es-MX" altLang="es-MX" sz="1200" b="0" kern="0">
                <a:solidFill>
                  <a:prstClr val="white">
                    <a:lumMod val="95000"/>
                  </a:prstClr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None/>
                <a:defRPr/>
              </a:pPr>
              <a:t>9</a:t>
            </a:fld>
            <a:endParaRPr lang="es-ES" altLang="es-MX" sz="1200" b="0" kern="0" dirty="0">
              <a:solidFill>
                <a:prstClr val="white">
                  <a:lumMod val="95000"/>
                </a:prstClr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8B76C4B-A1DD-463B-BBFF-7E2DED8B02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954281"/>
              </p:ext>
            </p:extLst>
          </p:nvPr>
        </p:nvGraphicFramePr>
        <p:xfrm>
          <a:off x="868934" y="2221162"/>
          <a:ext cx="10454132" cy="422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557" name="Rectangle 2"/>
          <p:cNvSpPr>
            <a:spLocks noChangeArrowheads="1"/>
          </p:cNvSpPr>
          <p:nvPr/>
        </p:nvSpPr>
        <p:spPr bwMode="auto">
          <a:xfrm>
            <a:off x="6003636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Constantia" panose="02030602050306030303" pitchFamily="18" charset="0"/>
                <a:ea typeface="MS PGothic" pitchFamily="34" charset="-128"/>
                <a:cs typeface="MS PGothic" pitchFamily="34" charset="-128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itchFamily="34" charset="-128"/>
                <a:cs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endParaRPr lang="es-MX" altLang="es-MX" sz="1800" ker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91076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ción1" id="{26C4970B-7830-4EBC-B5D0-77BBE5170CCD}" vid="{86AE1066-BDFE-456F-AE76-75E69946ED6C}"/>
    </a:ext>
  </a:extLst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ción1" id="{26C4970B-7830-4EBC-B5D0-77BBE5170CCD}" vid="{6C985909-F3CD-46E0-9FF9-44E9D02C60C4}"/>
    </a:ext>
  </a:extLst>
</a:theme>
</file>

<file path=ppt/theme/theme4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UEVA PLANTILLA CNA2.potx" id="{E389DF3F-5CED-4905-A697-84116A35273C}" vid="{16ADFB9D-FFF1-4008-B51F-773507B8AF8E}"/>
    </a:ext>
  </a:extLst>
</a:theme>
</file>

<file path=ppt/theme/theme5.xml><?xml version="1.0" encoding="utf-8"?>
<a:theme xmlns:a="http://schemas.openxmlformats.org/drawingml/2006/main" name="4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849</Words>
  <Application>Microsoft Office PowerPoint</Application>
  <PresentationFormat>Panorámica</PresentationFormat>
  <Paragraphs>74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17</vt:i4>
      </vt:variant>
    </vt:vector>
  </HeadingPairs>
  <TitlesOfParts>
    <vt:vector size="27" baseType="lpstr">
      <vt:lpstr>Arial</vt:lpstr>
      <vt:lpstr>Arial Narrow</vt:lpstr>
      <vt:lpstr>Avenir Next LT Pro</vt:lpstr>
      <vt:lpstr>Calibri</vt:lpstr>
      <vt:lpstr>Constantia</vt:lpstr>
      <vt:lpstr>AccentBoxVTI</vt:lpstr>
      <vt:lpstr>Diseño personalizado</vt:lpstr>
      <vt:lpstr>1_Diseño personalizado</vt:lpstr>
      <vt:lpstr>2_Diseño personalizado</vt:lpstr>
      <vt:lpstr>41_Diseño personalizado</vt:lpstr>
      <vt:lpstr>ANTECEDENTES DEL PRESUPUESTO SECTORIAL   (RAMO 08 SADER Y OTRAS DEPENDENCIAS)</vt:lpstr>
      <vt:lpstr>PRESUPUESTO DE EGRESOS DE LA FEDERACIÓN</vt:lpstr>
      <vt:lpstr>EL PRESUPUESTO APROBADO PARA LA SADER  EL 2021 REPRESENTA UN MONTO RELATIVAMENTE SIMILAR A LO AUTORIZADO EL 2005 EN TÉRMINOS NOMINALES, HACE 17 AÑOS…</vt:lpstr>
      <vt:lpstr>EL PRESUPUESTO APROBADO PARA LA SADER  EL 2021 REPRESENTA UN CAÍDA DE CASI 50% EN RELACIÓN AL APROBADO ORIGINALMENTE POR EL LEGISLATIVO EL 2015 CUANDO ALCANZO SU MAYOR NIVEL…</vt:lpstr>
      <vt:lpstr>PRESUPUESTO DE EGRESOS DE LA FEDERACIÓN</vt:lpstr>
      <vt:lpstr>PARA LA SADER (RAMO 08) AÑO 2020</vt:lpstr>
      <vt:lpstr>RESULTADOS PARA LA SADER  EN LO GENERAL</vt:lpstr>
      <vt:lpstr>Sader (ramo 08) 2020 POR PROGRAMAS:  aprobado legislativo 2020 vs 2019</vt:lpstr>
      <vt:lpstr>SADER (RAMO 08) POR PROGRAMAS:  RECURSOS DESTINADOS A ENTIDADES FEDERATIVAS</vt:lpstr>
      <vt:lpstr>RESULTADOS EN LA DISTRIBUCIÓN DE RECURSOS DESTINADOS A LAS ENTIDADES FEDERATIVAS (ANEXO 11.1 DEL PEF 2020)</vt:lpstr>
      <vt:lpstr>MAS ALLÁ DE LA SADER, EN MATERIA DE FINANCIAMIENTO Y SEGURO:</vt:lpstr>
      <vt:lpstr>RESULTADOS PARA LA SADER (RAMO 08) (AÑO 2021)</vt:lpstr>
      <vt:lpstr>RESULTADOS PARA LA SADER  EN LO GENERAL</vt:lpstr>
      <vt:lpstr>SADER (RAMO 08) 2020 POR PROGRAMAS:  APROBADO LEGISLATIVO 2021 VS 2020</vt:lpstr>
      <vt:lpstr>SADER (RAMO 08) POR PROGRAMAS:  RECURSOS DESTINADOS A ENTIDADES FEDERATIVAS</vt:lpstr>
      <vt:lpstr>MAS ALLÁ DE LA SADER, EN MATERIA DE FINANCIAMIENTO Y SEGURO:</vt:lpstr>
      <vt:lpstr>REUNIÓN VICEPRESIDENCIA DE POLÍTICAS PÚBLICAS Y PRESUPUESTO SECTORIAL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 DE INDICADORES MACROECONÓMICOS Y DEL SECTOR AGROALIMENTARIO</dc:title>
  <dc:creator>Consejo Nacional Agropecuario</dc:creator>
  <cp:lastModifiedBy>Consejo Nacional Agropecuario</cp:lastModifiedBy>
  <cp:revision>40</cp:revision>
  <dcterms:created xsi:type="dcterms:W3CDTF">2021-05-12T16:26:29Z</dcterms:created>
  <dcterms:modified xsi:type="dcterms:W3CDTF">2021-05-26T18:51:21Z</dcterms:modified>
</cp:coreProperties>
</file>