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0" r:id="rId2"/>
    <p:sldMasterId id="2147483663" r:id="rId3"/>
    <p:sldMasterId id="2147483682" r:id="rId4"/>
    <p:sldMasterId id="2147483684" r:id="rId5"/>
  </p:sldMasterIdLst>
  <p:notesMasterIdLst>
    <p:notesMasterId r:id="rId39"/>
  </p:notesMasterIdLst>
  <p:handoutMasterIdLst>
    <p:handoutMasterId r:id="rId40"/>
  </p:handoutMasterIdLst>
  <p:sldIdLst>
    <p:sldId id="267" r:id="rId6"/>
    <p:sldId id="268" r:id="rId7"/>
    <p:sldId id="318" r:id="rId8"/>
    <p:sldId id="317" r:id="rId9"/>
    <p:sldId id="269" r:id="rId10"/>
    <p:sldId id="327" r:id="rId11"/>
    <p:sldId id="271" r:id="rId12"/>
    <p:sldId id="272" r:id="rId13"/>
    <p:sldId id="273" r:id="rId14"/>
    <p:sldId id="320" r:id="rId15"/>
    <p:sldId id="275" r:id="rId16"/>
    <p:sldId id="278" r:id="rId17"/>
    <p:sldId id="279" r:id="rId18"/>
    <p:sldId id="276" r:id="rId19"/>
    <p:sldId id="277" r:id="rId20"/>
    <p:sldId id="280" r:id="rId21"/>
    <p:sldId id="281" r:id="rId22"/>
    <p:sldId id="331" r:id="rId23"/>
    <p:sldId id="282" r:id="rId24"/>
    <p:sldId id="333" r:id="rId25"/>
    <p:sldId id="283" r:id="rId26"/>
    <p:sldId id="326" r:id="rId27"/>
    <p:sldId id="295" r:id="rId28"/>
    <p:sldId id="334" r:id="rId29"/>
    <p:sldId id="301" r:id="rId30"/>
    <p:sldId id="302" r:id="rId31"/>
    <p:sldId id="303" r:id="rId32"/>
    <p:sldId id="304" r:id="rId33"/>
    <p:sldId id="305" r:id="rId34"/>
    <p:sldId id="306" r:id="rId35"/>
    <p:sldId id="311" r:id="rId36"/>
    <p:sldId id="315" r:id="rId37"/>
    <p:sldId id="312" r:id="rId38"/>
  </p:sldIdLst>
  <p:sldSz cx="9144000" cy="6858000" type="screen4x3"/>
  <p:notesSz cx="7010400" cy="92964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4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2038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2" autoAdjust="0"/>
    <p:restoredTop sz="94618" autoAdjust="0"/>
  </p:normalViewPr>
  <p:slideViewPr>
    <p:cSldViewPr snapToGrid="0" snapToObjects="1">
      <p:cViewPr varScale="1">
        <p:scale>
          <a:sx n="59" d="100"/>
          <a:sy n="59" d="100"/>
        </p:scale>
        <p:origin x="1452" y="60"/>
      </p:cViewPr>
      <p:guideLst>
        <p:guide orient="horz" pos="3045"/>
        <p:guide pos="2880"/>
      </p:guideLst>
    </p:cSldViewPr>
  </p:slideViewPr>
  <p:notesTextViewPr>
    <p:cViewPr>
      <p:scale>
        <a:sx n="100" d="100"/>
        <a:sy n="100" d="100"/>
      </p:scale>
      <p:origin x="0" y="0"/>
    </p:cViewPr>
  </p:notesTextViewPr>
  <p:sorterViewPr>
    <p:cViewPr>
      <p:scale>
        <a:sx n="100" d="100"/>
        <a:sy n="100" d="100"/>
      </p:scale>
      <p:origin x="0" y="-970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Hoja1!$B$1</c:f>
              <c:strCache>
                <c:ptCount val="1"/>
                <c:pt idx="0">
                  <c:v>Gasto Neto 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c:f>
              <c:strCache>
                <c:ptCount val="1"/>
                <c:pt idx="0">
                  <c:v>Proy. Ejec.</c:v>
                </c:pt>
              </c:strCache>
            </c:strRef>
          </c:cat>
          <c:val>
            <c:numRef>
              <c:f>Hoja1!$B$2</c:f>
              <c:numCache>
                <c:formatCode>General</c:formatCode>
                <c:ptCount val="1"/>
                <c:pt idx="0">
                  <c:v>3.1</c:v>
                </c:pt>
              </c:numCache>
            </c:numRef>
          </c:val>
          <c:extLst>
            <c:ext xmlns:c16="http://schemas.microsoft.com/office/drawing/2014/chart" uri="{C3380CC4-5D6E-409C-BE32-E72D297353CC}">
              <c16:uniqueId val="{00000000-062B-422E-ACB4-2FBB382D063D}"/>
            </c:ext>
          </c:extLst>
        </c:ser>
        <c:ser>
          <c:idx val="1"/>
          <c:order val="1"/>
          <c:tx>
            <c:strRef>
              <c:f>Hoja1!$C$1</c:f>
              <c:strCache>
                <c:ptCount val="1"/>
                <c:pt idx="0">
                  <c:v>PEC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c:f>
              <c:strCache>
                <c:ptCount val="1"/>
                <c:pt idx="0">
                  <c:v>Proy. Ejec.</c:v>
                </c:pt>
              </c:strCache>
            </c:strRef>
          </c:cat>
          <c:val>
            <c:numRef>
              <c:f>Hoja1!$C$2</c:f>
              <c:numCache>
                <c:formatCode>General</c:formatCode>
                <c:ptCount val="1"/>
                <c:pt idx="0">
                  <c:v>-1.4</c:v>
                </c:pt>
              </c:numCache>
            </c:numRef>
          </c:val>
          <c:extLst>
            <c:ext xmlns:c16="http://schemas.microsoft.com/office/drawing/2014/chart" uri="{C3380CC4-5D6E-409C-BE32-E72D297353CC}">
              <c16:uniqueId val="{00000003-062B-422E-ACB4-2FBB382D063D}"/>
            </c:ext>
          </c:extLst>
        </c:ser>
        <c:ser>
          <c:idx val="2"/>
          <c:order val="2"/>
          <c:tx>
            <c:strRef>
              <c:f>Hoja1!$D$1</c:f>
              <c:strCache>
                <c:ptCount val="1"/>
                <c:pt idx="0">
                  <c:v>SADER</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c:f>
              <c:strCache>
                <c:ptCount val="1"/>
                <c:pt idx="0">
                  <c:v>Proy. Ejec.</c:v>
                </c:pt>
              </c:strCache>
            </c:strRef>
          </c:cat>
          <c:val>
            <c:numRef>
              <c:f>Hoja1!$D$2</c:f>
              <c:numCache>
                <c:formatCode>General</c:formatCode>
                <c:ptCount val="1"/>
                <c:pt idx="0">
                  <c:v>3.6</c:v>
                </c:pt>
              </c:numCache>
            </c:numRef>
          </c:val>
          <c:extLst>
            <c:ext xmlns:c16="http://schemas.microsoft.com/office/drawing/2014/chart" uri="{C3380CC4-5D6E-409C-BE32-E72D297353CC}">
              <c16:uniqueId val="{00000004-062B-422E-ACB4-2FBB382D063D}"/>
            </c:ext>
          </c:extLst>
        </c:ser>
        <c:dLbls>
          <c:showLegendKey val="0"/>
          <c:showVal val="0"/>
          <c:showCatName val="0"/>
          <c:showSerName val="0"/>
          <c:showPercent val="0"/>
          <c:showBubbleSize val="0"/>
        </c:dLbls>
        <c:gapWidth val="34"/>
        <c:overlap val="-23"/>
        <c:axId val="220257279"/>
        <c:axId val="2050551647"/>
      </c:barChart>
      <c:catAx>
        <c:axId val="220257279"/>
        <c:scaling>
          <c:orientation val="minMax"/>
        </c:scaling>
        <c:delete val="1"/>
        <c:axPos val="l"/>
        <c:numFmt formatCode="General" sourceLinked="1"/>
        <c:majorTickMark val="none"/>
        <c:minorTickMark val="none"/>
        <c:tickLblPos val="nextTo"/>
        <c:crossAx val="2050551647"/>
        <c:crosses val="autoZero"/>
        <c:auto val="1"/>
        <c:lblAlgn val="ctr"/>
        <c:lblOffset val="100"/>
        <c:noMultiLvlLbl val="0"/>
      </c:catAx>
      <c:valAx>
        <c:axId val="2050551647"/>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2202572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573406598006464"/>
          <c:y val="0.20448221073823233"/>
          <c:w val="0.81426595241168653"/>
          <c:h val="0.73768142458692954"/>
        </c:manualLayout>
      </c:layout>
      <c:barChart>
        <c:barDir val="col"/>
        <c:grouping val="clustered"/>
        <c:varyColors val="0"/>
        <c:ser>
          <c:idx val="0"/>
          <c:order val="0"/>
          <c:tx>
            <c:strRef>
              <c:f>Hoja1!$B$1</c:f>
              <c:strCache>
                <c:ptCount val="1"/>
                <c:pt idx="0">
                  <c:v>APROBADO 2020</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anchor="ctr" anchorCtr="1"/>
              <a:lstStyle/>
              <a:p>
                <a:pPr>
                  <a:defRPr sz="1500"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Hoja1!$A$2</c:f>
              <c:strCache>
                <c:ptCount val="1"/>
                <c:pt idx="0">
                  <c:v>PEC</c:v>
                </c:pt>
              </c:strCache>
            </c:strRef>
          </c:cat>
          <c:val>
            <c:numRef>
              <c:f>Hoja1!$B$2</c:f>
              <c:numCache>
                <c:formatCode>#,##0</c:formatCode>
                <c:ptCount val="1"/>
                <c:pt idx="0">
                  <c:v>339870.7</c:v>
                </c:pt>
              </c:numCache>
            </c:numRef>
          </c:val>
          <c:extLst>
            <c:ext xmlns:c16="http://schemas.microsoft.com/office/drawing/2014/chart" uri="{C3380CC4-5D6E-409C-BE32-E72D297353CC}">
              <c16:uniqueId val="{00000000-46ED-4C94-94F5-E26D65DE95F3}"/>
            </c:ext>
          </c:extLst>
        </c:ser>
        <c:ser>
          <c:idx val="1"/>
          <c:order val="1"/>
          <c:tx>
            <c:strRef>
              <c:f>Hoja1!$C$1</c:f>
              <c:strCache>
                <c:ptCount val="1"/>
                <c:pt idx="0">
                  <c:v>APROBADO 2021</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spPr>
              <a:noFill/>
              <a:ln>
                <a:noFill/>
              </a:ln>
              <a:effectLst/>
            </c:spPr>
            <c:txPr>
              <a:bodyPr rot="0" spcFirstLastPara="1" vertOverflow="ellipsis" vert="horz" wrap="square" anchor="ctr" anchorCtr="1"/>
              <a:lstStyle/>
              <a:p>
                <a:pPr>
                  <a:defRPr sz="1500"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Hoja1!$A$2</c:f>
              <c:strCache>
                <c:ptCount val="1"/>
                <c:pt idx="0">
                  <c:v>PEC</c:v>
                </c:pt>
              </c:strCache>
            </c:strRef>
          </c:cat>
          <c:val>
            <c:numRef>
              <c:f>Hoja1!$C$2</c:f>
              <c:numCache>
                <c:formatCode>#,##0</c:formatCode>
                <c:ptCount val="1"/>
                <c:pt idx="0">
                  <c:v>335227.59999999998</c:v>
                </c:pt>
              </c:numCache>
            </c:numRef>
          </c:val>
          <c:extLst>
            <c:ext xmlns:c16="http://schemas.microsoft.com/office/drawing/2014/chart" uri="{C3380CC4-5D6E-409C-BE32-E72D297353CC}">
              <c16:uniqueId val="{00000002-46ED-4C94-94F5-E26D65DE95F3}"/>
            </c:ext>
          </c:extLst>
        </c:ser>
        <c:dLbls>
          <c:dLblPos val="outEnd"/>
          <c:showLegendKey val="0"/>
          <c:showVal val="1"/>
          <c:showCatName val="0"/>
          <c:showSerName val="0"/>
          <c:showPercent val="0"/>
          <c:showBubbleSize val="0"/>
        </c:dLbls>
        <c:gapWidth val="164"/>
        <c:overlap val="-22"/>
        <c:axId val="105616128"/>
        <c:axId val="105617664"/>
        <c:extLst>
          <c:ext xmlns:c15="http://schemas.microsoft.com/office/drawing/2012/chart" uri="{02D57815-91ED-43cb-92C2-25804820EDAC}">
            <c15:filteredBarSeries>
              <c15:ser>
                <c:idx val="2"/>
                <c:order val="2"/>
                <c:tx>
                  <c:strRef>
                    <c:extLst>
                      <c:ext uri="{02D57815-91ED-43cb-92C2-25804820EDAC}">
                        <c15:formulaRef>
                          <c15:sqref>Hoja1!$D$1</c15:sqref>
                        </c15:formulaRef>
                      </c:ext>
                    </c:extLst>
                    <c:strCache>
                      <c:ptCount val="1"/>
                      <c:pt idx="0">
                        <c:v>Serie 3</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Hoja1!$A$2</c15:sqref>
                        </c15:formulaRef>
                      </c:ext>
                    </c:extLst>
                    <c:strCache>
                      <c:ptCount val="1"/>
                      <c:pt idx="0">
                        <c:v>PEC</c:v>
                      </c:pt>
                    </c:strCache>
                  </c:strRef>
                </c:cat>
                <c:val>
                  <c:numRef>
                    <c:extLst>
                      <c:ext uri="{02D57815-91ED-43cb-92C2-25804820EDAC}">
                        <c15:formulaRef>
                          <c15:sqref>Hoja1!$D$2</c15:sqref>
                        </c15:formulaRef>
                      </c:ext>
                    </c:extLst>
                    <c:numCache>
                      <c:formatCode>General</c:formatCode>
                      <c:ptCount val="1"/>
                      <c:pt idx="0">
                        <c:v>2</c:v>
                      </c:pt>
                    </c:numCache>
                  </c:numRef>
                </c:val>
                <c:extLst>
                  <c:ext xmlns:c16="http://schemas.microsoft.com/office/drawing/2014/chart" uri="{C3380CC4-5D6E-409C-BE32-E72D297353CC}">
                    <c16:uniqueId val="{00000003-46ED-4C94-94F5-E26D65DE95F3}"/>
                  </c:ext>
                </c:extLst>
              </c15:ser>
            </c15:filteredBarSeries>
          </c:ext>
        </c:extLst>
      </c:barChart>
      <c:catAx>
        <c:axId val="105616128"/>
        <c:scaling>
          <c:orientation val="minMax"/>
        </c:scaling>
        <c:delete val="0"/>
        <c:axPos val="b"/>
        <c:numFmt formatCode="General" sourceLinked="1"/>
        <c:majorTickMark val="none"/>
        <c:minorTickMark val="none"/>
        <c:tickLblPos val="none"/>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s-ES"/>
          </a:p>
        </c:txPr>
        <c:crossAx val="105617664"/>
        <c:crosses val="autoZero"/>
        <c:auto val="1"/>
        <c:lblAlgn val="ctr"/>
        <c:lblOffset val="100"/>
        <c:noMultiLvlLbl val="0"/>
      </c:catAx>
      <c:valAx>
        <c:axId val="105617664"/>
        <c:scaling>
          <c:orientation val="minMax"/>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s-ES"/>
          </a:p>
        </c:txPr>
        <c:crossAx val="1056161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sz="1500"/>
      </a:pPr>
      <a:endParaRPr lang="es-ES"/>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822804430457261"/>
          <c:y val="0.16541926479298125"/>
          <c:w val="0.81426595241168653"/>
          <c:h val="0.73768142458692954"/>
        </c:manualLayout>
      </c:layout>
      <c:barChart>
        <c:barDir val="col"/>
        <c:grouping val="clustered"/>
        <c:varyColors val="0"/>
        <c:ser>
          <c:idx val="0"/>
          <c:order val="0"/>
          <c:tx>
            <c:strRef>
              <c:f>Hoja1!$B$1</c:f>
              <c:strCache>
                <c:ptCount val="1"/>
                <c:pt idx="0">
                  <c:v>APROBADO 2020</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Hoja1!$A$2</c:f>
              <c:strCache>
                <c:ptCount val="1"/>
                <c:pt idx="0">
                  <c:v>PEC</c:v>
                </c:pt>
              </c:strCache>
            </c:strRef>
          </c:cat>
          <c:val>
            <c:numRef>
              <c:f>Hoja1!$B$2</c:f>
              <c:numCache>
                <c:formatCode>#,##0</c:formatCode>
                <c:ptCount val="1"/>
                <c:pt idx="0">
                  <c:v>47576.9</c:v>
                </c:pt>
              </c:numCache>
            </c:numRef>
          </c:val>
          <c:extLst>
            <c:ext xmlns:c16="http://schemas.microsoft.com/office/drawing/2014/chart" uri="{C3380CC4-5D6E-409C-BE32-E72D297353CC}">
              <c16:uniqueId val="{00000000-657A-4423-AD98-CCEFAEB0FA3F}"/>
            </c:ext>
          </c:extLst>
        </c:ser>
        <c:ser>
          <c:idx val="1"/>
          <c:order val="1"/>
          <c:tx>
            <c:strRef>
              <c:f>Hoja1!$C$1</c:f>
              <c:strCache>
                <c:ptCount val="1"/>
                <c:pt idx="0">
                  <c:v>APROBADO 2021</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Hoja1!$A$2</c:f>
              <c:strCache>
                <c:ptCount val="1"/>
                <c:pt idx="0">
                  <c:v>PEC</c:v>
                </c:pt>
              </c:strCache>
            </c:strRef>
          </c:cat>
          <c:val>
            <c:numRef>
              <c:f>Hoja1!$C$2</c:f>
              <c:numCache>
                <c:formatCode>#,##0</c:formatCode>
                <c:ptCount val="1"/>
                <c:pt idx="0">
                  <c:v>49291.6</c:v>
                </c:pt>
              </c:numCache>
            </c:numRef>
          </c:val>
          <c:extLst>
            <c:ext xmlns:c16="http://schemas.microsoft.com/office/drawing/2014/chart" uri="{C3380CC4-5D6E-409C-BE32-E72D297353CC}">
              <c16:uniqueId val="{00000001-657A-4423-AD98-CCEFAEB0FA3F}"/>
            </c:ext>
          </c:extLst>
        </c:ser>
        <c:dLbls>
          <c:dLblPos val="outEnd"/>
          <c:showLegendKey val="0"/>
          <c:showVal val="1"/>
          <c:showCatName val="0"/>
          <c:showSerName val="0"/>
          <c:showPercent val="0"/>
          <c:showBubbleSize val="0"/>
        </c:dLbls>
        <c:gapWidth val="164"/>
        <c:overlap val="-22"/>
        <c:axId val="105616128"/>
        <c:axId val="105617664"/>
        <c:extLst>
          <c:ext xmlns:c15="http://schemas.microsoft.com/office/drawing/2012/chart" uri="{02D57815-91ED-43cb-92C2-25804820EDAC}">
            <c15:filteredBarSeries>
              <c15:ser>
                <c:idx val="2"/>
                <c:order val="2"/>
                <c:tx>
                  <c:strRef>
                    <c:extLst>
                      <c:ext uri="{02D57815-91ED-43cb-92C2-25804820EDAC}">
                        <c15:formulaRef>
                          <c15:sqref>Hoja1!$D$1</c15:sqref>
                        </c15:formulaRef>
                      </c:ext>
                    </c:extLst>
                    <c:strCache>
                      <c:ptCount val="1"/>
                      <c:pt idx="0">
                        <c:v>Serie 3</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Hoja1!$A$2</c15:sqref>
                        </c15:formulaRef>
                      </c:ext>
                    </c:extLst>
                    <c:strCache>
                      <c:ptCount val="1"/>
                      <c:pt idx="0">
                        <c:v>PEC</c:v>
                      </c:pt>
                    </c:strCache>
                  </c:strRef>
                </c:cat>
                <c:val>
                  <c:numRef>
                    <c:extLst>
                      <c:ext uri="{02D57815-91ED-43cb-92C2-25804820EDAC}">
                        <c15:formulaRef>
                          <c15:sqref>Hoja1!$D$2</c15:sqref>
                        </c15:formulaRef>
                      </c:ext>
                    </c:extLst>
                    <c:numCache>
                      <c:formatCode>General</c:formatCode>
                      <c:ptCount val="1"/>
                      <c:pt idx="0">
                        <c:v>2</c:v>
                      </c:pt>
                    </c:numCache>
                  </c:numRef>
                </c:val>
                <c:extLst>
                  <c:ext xmlns:c16="http://schemas.microsoft.com/office/drawing/2014/chart" uri="{C3380CC4-5D6E-409C-BE32-E72D297353CC}">
                    <c16:uniqueId val="{00000002-657A-4423-AD98-CCEFAEB0FA3F}"/>
                  </c:ext>
                </c:extLst>
              </c15:ser>
            </c15:filteredBarSeries>
          </c:ext>
        </c:extLst>
      </c:barChart>
      <c:catAx>
        <c:axId val="105616128"/>
        <c:scaling>
          <c:orientation val="minMax"/>
        </c:scaling>
        <c:delete val="0"/>
        <c:axPos val="b"/>
        <c:numFmt formatCode="General" sourceLinked="1"/>
        <c:majorTickMark val="none"/>
        <c:minorTickMark val="none"/>
        <c:tickLblPos val="none"/>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105617664"/>
        <c:crosses val="autoZero"/>
        <c:auto val="1"/>
        <c:lblAlgn val="ctr"/>
        <c:lblOffset val="100"/>
        <c:noMultiLvlLbl val="0"/>
      </c:catAx>
      <c:valAx>
        <c:axId val="105617664"/>
        <c:scaling>
          <c:orientation val="minMax"/>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ES"/>
          </a:p>
        </c:txPr>
        <c:crossAx val="1056161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B76BC110-69F5-4E59-BA2F-64EA16EA6F47}"/>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ES"/>
          </a:p>
        </p:txBody>
      </p:sp>
      <p:sp>
        <p:nvSpPr>
          <p:cNvPr id="3" name="Marcador de fecha 2">
            <a:extLst>
              <a:ext uri="{FF2B5EF4-FFF2-40B4-BE49-F238E27FC236}">
                <a16:creationId xmlns:a16="http://schemas.microsoft.com/office/drawing/2014/main" id="{F7EDA69A-D292-41C0-948E-E0F0E97B1E64}"/>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8B5F94B-6821-41CD-B9F5-D44621503FE3}" type="datetimeFigureOut">
              <a:rPr lang="es-ES" smtClean="0"/>
              <a:t>13/11/2020</a:t>
            </a:fld>
            <a:endParaRPr lang="es-ES"/>
          </a:p>
        </p:txBody>
      </p:sp>
      <p:sp>
        <p:nvSpPr>
          <p:cNvPr id="4" name="Marcador de pie de página 3">
            <a:extLst>
              <a:ext uri="{FF2B5EF4-FFF2-40B4-BE49-F238E27FC236}">
                <a16:creationId xmlns:a16="http://schemas.microsoft.com/office/drawing/2014/main" id="{5E5781AF-2429-42C5-AF1F-A56E68B6F3D6}"/>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id="{39AE6E15-DFAD-4250-B85F-8D24830DC737}"/>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DA63266C-AAD1-43AE-9D23-3D5644DD6F6D}" type="slidenum">
              <a:rPr lang="es-ES" smtClean="0"/>
              <a:t>‹Nº›</a:t>
            </a:fld>
            <a:endParaRPr lang="es-ES"/>
          </a:p>
        </p:txBody>
      </p:sp>
    </p:spTree>
    <p:extLst>
      <p:ext uri="{BB962C8B-B14F-4D97-AF65-F5344CB8AC3E}">
        <p14:creationId xmlns:p14="http://schemas.microsoft.com/office/powerpoint/2010/main" val="3554148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MX"/>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A6A253A-8316-4A3A-B4AD-36A066B67764}" type="datetimeFigureOut">
              <a:rPr lang="es-MX" smtClean="0"/>
              <a:t>13/11/2020</a:t>
            </a:fld>
            <a:endParaRPr lang="es-MX"/>
          </a:p>
        </p:txBody>
      </p:sp>
      <p:sp>
        <p:nvSpPr>
          <p:cNvPr id="4" name="Marcador de imagen d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s-MX"/>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BD1B40F-FA28-45A9-9BD3-6803042AAD5B}" type="slidenum">
              <a:rPr lang="es-MX" smtClean="0"/>
              <a:t>‹Nº›</a:t>
            </a:fld>
            <a:endParaRPr lang="es-MX"/>
          </a:p>
        </p:txBody>
      </p:sp>
    </p:spTree>
    <p:extLst>
      <p:ext uri="{BB962C8B-B14F-4D97-AF65-F5344CB8AC3E}">
        <p14:creationId xmlns:p14="http://schemas.microsoft.com/office/powerpoint/2010/main" val="448115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txBox="1">
            <a:spLocks noGrp="1" noChangeArrowheads="1"/>
          </p:cNvSpPr>
          <p:nvPr/>
        </p:nvSpPr>
        <p:spPr bwMode="auto">
          <a:xfrm>
            <a:off x="4058573" y="8905823"/>
            <a:ext cx="3105997" cy="469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576" tIns="46789" rIns="93576" bIns="46789" anchor="b"/>
          <a:lstStyle>
            <a:lvl1pPr defTabSz="931863" eaLnBrk="0" hangingPunct="0">
              <a:defRPr sz="1600" u="sng">
                <a:solidFill>
                  <a:schemeClr val="tx1"/>
                </a:solidFill>
                <a:latin typeface="Arial" charset="0"/>
                <a:ea typeface="MS PGothic" pitchFamily="34" charset="-128"/>
              </a:defRPr>
            </a:lvl1pPr>
            <a:lvl2pPr marL="742950" indent="-285750" defTabSz="931863" eaLnBrk="0" hangingPunct="0">
              <a:defRPr sz="1600" u="sng">
                <a:solidFill>
                  <a:schemeClr val="tx1"/>
                </a:solidFill>
                <a:latin typeface="Arial" charset="0"/>
                <a:ea typeface="MS PGothic" pitchFamily="34" charset="-128"/>
              </a:defRPr>
            </a:lvl2pPr>
            <a:lvl3pPr marL="1143000" indent="-228600" defTabSz="931863" eaLnBrk="0" hangingPunct="0">
              <a:defRPr sz="1600" u="sng">
                <a:solidFill>
                  <a:schemeClr val="tx1"/>
                </a:solidFill>
                <a:latin typeface="Arial" charset="0"/>
                <a:ea typeface="MS PGothic" pitchFamily="34" charset="-128"/>
              </a:defRPr>
            </a:lvl3pPr>
            <a:lvl4pPr marL="1600200" indent="-228600" defTabSz="931863" eaLnBrk="0" hangingPunct="0">
              <a:defRPr sz="1600" u="sng">
                <a:solidFill>
                  <a:schemeClr val="tx1"/>
                </a:solidFill>
                <a:latin typeface="Arial" charset="0"/>
                <a:ea typeface="MS PGothic" pitchFamily="34" charset="-128"/>
              </a:defRPr>
            </a:lvl4pPr>
            <a:lvl5pPr marL="2057400" indent="-228600" defTabSz="931863" eaLnBrk="0" hangingPunct="0">
              <a:defRPr sz="1600" u="sng">
                <a:solidFill>
                  <a:schemeClr val="tx1"/>
                </a:solidFill>
                <a:latin typeface="Arial" charset="0"/>
                <a:ea typeface="MS PGothic" pitchFamily="34" charset="-128"/>
              </a:defRPr>
            </a:lvl5pPr>
            <a:lvl6pPr marL="2514600" indent="-228600" defTabSz="931863" eaLnBrk="0" fontAlgn="base" hangingPunct="0">
              <a:spcBef>
                <a:spcPct val="0"/>
              </a:spcBef>
              <a:spcAft>
                <a:spcPct val="0"/>
              </a:spcAft>
              <a:defRPr sz="1600" u="sng">
                <a:solidFill>
                  <a:schemeClr val="tx1"/>
                </a:solidFill>
                <a:latin typeface="Arial" charset="0"/>
                <a:ea typeface="MS PGothic" pitchFamily="34" charset="-128"/>
              </a:defRPr>
            </a:lvl6pPr>
            <a:lvl7pPr marL="2971800" indent="-228600" defTabSz="931863" eaLnBrk="0" fontAlgn="base" hangingPunct="0">
              <a:spcBef>
                <a:spcPct val="0"/>
              </a:spcBef>
              <a:spcAft>
                <a:spcPct val="0"/>
              </a:spcAft>
              <a:defRPr sz="1600" u="sng">
                <a:solidFill>
                  <a:schemeClr val="tx1"/>
                </a:solidFill>
                <a:latin typeface="Arial" charset="0"/>
                <a:ea typeface="MS PGothic" pitchFamily="34" charset="-128"/>
              </a:defRPr>
            </a:lvl7pPr>
            <a:lvl8pPr marL="3429000" indent="-228600" defTabSz="931863" eaLnBrk="0" fontAlgn="base" hangingPunct="0">
              <a:spcBef>
                <a:spcPct val="0"/>
              </a:spcBef>
              <a:spcAft>
                <a:spcPct val="0"/>
              </a:spcAft>
              <a:defRPr sz="1600" u="sng">
                <a:solidFill>
                  <a:schemeClr val="tx1"/>
                </a:solidFill>
                <a:latin typeface="Arial" charset="0"/>
                <a:ea typeface="MS PGothic" pitchFamily="34" charset="-128"/>
              </a:defRPr>
            </a:lvl8pPr>
            <a:lvl9pPr marL="3886200" indent="-228600" defTabSz="931863" eaLnBrk="0" fontAlgn="base" hangingPunct="0">
              <a:spcBef>
                <a:spcPct val="0"/>
              </a:spcBef>
              <a:spcAft>
                <a:spcPct val="0"/>
              </a:spcAft>
              <a:defRPr sz="1600" u="sng">
                <a:solidFill>
                  <a:schemeClr val="tx1"/>
                </a:solidFill>
                <a:latin typeface="Arial" charset="0"/>
                <a:ea typeface="MS PGothic" pitchFamily="34" charset="-128"/>
              </a:defRPr>
            </a:lvl9pPr>
          </a:lstStyle>
          <a:p>
            <a:pPr algn="r" eaLnBrk="1" hangingPunct="1"/>
            <a:fld id="{6E3D2F3B-25A5-469A-B9F0-E362EB5C4141}" type="slidenum">
              <a:rPr lang="es-ES" sz="1200" u="none">
                <a:solidFill>
                  <a:prstClr val="black"/>
                </a:solidFill>
              </a:rPr>
              <a:pPr algn="r" eaLnBrk="1" hangingPunct="1"/>
              <a:t>1</a:t>
            </a:fld>
            <a:endParaRPr lang="es-ES" sz="1200" u="none" dirty="0">
              <a:solidFill>
                <a:prstClr val="black"/>
              </a:solidFill>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latin typeface="Arial" charset="0"/>
            </a:endParaRPr>
          </a:p>
        </p:txBody>
      </p:sp>
    </p:spTree>
    <p:extLst>
      <p:ext uri="{BB962C8B-B14F-4D97-AF65-F5344CB8AC3E}">
        <p14:creationId xmlns:p14="http://schemas.microsoft.com/office/powerpoint/2010/main" val="3656986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6BD1B40F-FA28-45A9-9BD3-6803042AAD5B}" type="slidenum">
              <a:rPr lang="es-MX" smtClean="0"/>
              <a:t>20</a:t>
            </a:fld>
            <a:endParaRPr lang="es-MX"/>
          </a:p>
        </p:txBody>
      </p:sp>
    </p:spTree>
    <p:extLst>
      <p:ext uri="{BB962C8B-B14F-4D97-AF65-F5344CB8AC3E}">
        <p14:creationId xmlns:p14="http://schemas.microsoft.com/office/powerpoint/2010/main" val="261399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4058568" y="8976836"/>
            <a:ext cx="3105997" cy="472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932" tIns="47466" rIns="94932" bIns="47466" anchor="b"/>
          <a:lstStyle>
            <a:lvl1pPr algn="ctr" defTabSz="930275">
              <a:defRPr>
                <a:solidFill>
                  <a:schemeClr val="tx2"/>
                </a:solidFill>
                <a:latin typeface="Constantia" panose="02030602050306030303" pitchFamily="18" charset="0"/>
                <a:ea typeface="MS PGothic" pitchFamily="34" charset="-128"/>
                <a:cs typeface="MS PGothic" pitchFamily="34" charset="-128"/>
              </a:defRPr>
            </a:lvl1pPr>
            <a:lvl2pPr marL="742950" indent="-285750" algn="ctr" defTabSz="930275">
              <a:defRPr>
                <a:solidFill>
                  <a:schemeClr val="tx2"/>
                </a:solidFill>
                <a:latin typeface="Constantia" panose="02030602050306030303" pitchFamily="18" charset="0"/>
                <a:ea typeface="MS PGothic" pitchFamily="34" charset="-128"/>
                <a:cs typeface="MS PGothic" pitchFamily="34" charset="-128"/>
              </a:defRPr>
            </a:lvl2pPr>
            <a:lvl3pPr marL="1143000" indent="-228600" algn="ctr" defTabSz="930275">
              <a:defRPr>
                <a:solidFill>
                  <a:schemeClr val="tx2"/>
                </a:solidFill>
                <a:latin typeface="Constantia" panose="02030602050306030303" pitchFamily="18" charset="0"/>
                <a:ea typeface="MS PGothic" pitchFamily="34" charset="-128"/>
                <a:cs typeface="MS PGothic" pitchFamily="34" charset="-128"/>
              </a:defRPr>
            </a:lvl3pPr>
            <a:lvl4pPr marL="1600200" indent="-228600" algn="ctr" defTabSz="930275">
              <a:defRPr>
                <a:solidFill>
                  <a:schemeClr val="tx2"/>
                </a:solidFill>
                <a:latin typeface="Constantia" panose="02030602050306030303" pitchFamily="18" charset="0"/>
                <a:ea typeface="MS PGothic" pitchFamily="34" charset="-128"/>
                <a:cs typeface="MS PGothic" pitchFamily="34" charset="-128"/>
              </a:defRPr>
            </a:lvl4pPr>
            <a:lvl5pPr marL="2057400" indent="-228600" algn="ctr" defTabSz="930275">
              <a:defRPr>
                <a:solidFill>
                  <a:schemeClr val="tx2"/>
                </a:solidFill>
                <a:latin typeface="Constantia" panose="02030602050306030303" pitchFamily="18" charset="0"/>
                <a:ea typeface="MS PGothic" pitchFamily="34" charset="-128"/>
                <a:cs typeface="MS PGothic" pitchFamily="34" charset="-128"/>
              </a:defRPr>
            </a:lvl5pPr>
            <a:lvl6pPr marL="2514600" indent="-228600" algn="ctr" defTabSz="930275" eaLnBrk="0" fontAlgn="base" hangingPunct="0">
              <a:spcBef>
                <a:spcPct val="0"/>
              </a:spcBef>
              <a:spcAft>
                <a:spcPct val="0"/>
              </a:spcAft>
              <a:defRPr>
                <a:solidFill>
                  <a:schemeClr val="tx2"/>
                </a:solidFill>
                <a:latin typeface="Constantia" panose="02030602050306030303" pitchFamily="18" charset="0"/>
                <a:ea typeface="MS PGothic" pitchFamily="34" charset="-128"/>
                <a:cs typeface="MS PGothic" pitchFamily="34" charset="-128"/>
              </a:defRPr>
            </a:lvl6pPr>
            <a:lvl7pPr marL="2971800" indent="-228600" algn="ctr" defTabSz="930275" eaLnBrk="0" fontAlgn="base" hangingPunct="0">
              <a:spcBef>
                <a:spcPct val="0"/>
              </a:spcBef>
              <a:spcAft>
                <a:spcPct val="0"/>
              </a:spcAft>
              <a:defRPr>
                <a:solidFill>
                  <a:schemeClr val="tx2"/>
                </a:solidFill>
                <a:latin typeface="Constantia" panose="02030602050306030303" pitchFamily="18" charset="0"/>
                <a:ea typeface="MS PGothic" pitchFamily="34" charset="-128"/>
                <a:cs typeface="MS PGothic" pitchFamily="34" charset="-128"/>
              </a:defRPr>
            </a:lvl7pPr>
            <a:lvl8pPr marL="3429000" indent="-228600" algn="ctr" defTabSz="930275" eaLnBrk="0" fontAlgn="base" hangingPunct="0">
              <a:spcBef>
                <a:spcPct val="0"/>
              </a:spcBef>
              <a:spcAft>
                <a:spcPct val="0"/>
              </a:spcAft>
              <a:defRPr>
                <a:solidFill>
                  <a:schemeClr val="tx2"/>
                </a:solidFill>
                <a:latin typeface="Constantia" panose="02030602050306030303" pitchFamily="18" charset="0"/>
                <a:ea typeface="MS PGothic" pitchFamily="34" charset="-128"/>
                <a:cs typeface="MS PGothic" pitchFamily="34" charset="-128"/>
              </a:defRPr>
            </a:lvl8pPr>
            <a:lvl9pPr marL="3886200" indent="-228600" algn="ctr" defTabSz="930275" eaLnBrk="0" fontAlgn="base" hangingPunct="0">
              <a:spcBef>
                <a:spcPct val="0"/>
              </a:spcBef>
              <a:spcAft>
                <a:spcPct val="0"/>
              </a:spcAft>
              <a:defRPr>
                <a:solidFill>
                  <a:schemeClr val="tx2"/>
                </a:solidFill>
                <a:latin typeface="Constantia" panose="02030602050306030303" pitchFamily="18" charset="0"/>
                <a:ea typeface="MS PGothic" pitchFamily="34" charset="-128"/>
                <a:cs typeface="MS PGothic" pitchFamily="34" charset="-128"/>
              </a:defRPr>
            </a:lvl9pPr>
          </a:lstStyle>
          <a:p>
            <a:pPr marL="0" marR="0" lvl="0" indent="0" algn="r" defTabSz="930275" rtl="0" eaLnBrk="1" fontAlgn="auto" latinLnBrk="0" hangingPunct="1">
              <a:lnSpc>
                <a:spcPct val="100000"/>
              </a:lnSpc>
              <a:spcBef>
                <a:spcPts val="0"/>
              </a:spcBef>
              <a:spcAft>
                <a:spcPts val="0"/>
              </a:spcAft>
              <a:buClrTx/>
              <a:buSzTx/>
              <a:buFontTx/>
              <a:buNone/>
              <a:tabLst/>
              <a:defRPr/>
            </a:pPr>
            <a:fld id="{009CA414-7C97-4A49-8FD5-614E2BF060B7}" type="slidenum">
              <a:rPr kumimoji="0" lang="es-ES" altLang="es-MX" sz="1200" b="0" i="0" u="none" strike="noStrike" kern="1200" cap="none" spc="0" normalizeH="0" baseline="0" noProof="0">
                <a:ln>
                  <a:noFill/>
                </a:ln>
                <a:solidFill>
                  <a:prstClr val="black"/>
                </a:solidFill>
                <a:effectLst/>
                <a:uLnTx/>
                <a:uFillTx/>
                <a:latin typeface="Arial" panose="020B0604020202020204" pitchFamily="34" charset="0"/>
                <a:ea typeface="MS PGothic" pitchFamily="34" charset="-128"/>
              </a:rPr>
              <a:pPr marL="0" marR="0" lvl="0" indent="0" algn="r" defTabSz="930275" rtl="0" eaLnBrk="1" fontAlgn="auto" latinLnBrk="0" hangingPunct="1">
                <a:lnSpc>
                  <a:spcPct val="100000"/>
                </a:lnSpc>
                <a:spcBef>
                  <a:spcPts val="0"/>
                </a:spcBef>
                <a:spcAft>
                  <a:spcPts val="0"/>
                </a:spcAft>
                <a:buClrTx/>
                <a:buSzTx/>
                <a:buFontTx/>
                <a:buNone/>
                <a:tabLst/>
                <a:defRPr/>
              </a:pPr>
              <a:t>25</a:t>
            </a:fld>
            <a:endParaRPr kumimoji="0" lang="es-ES" altLang="es-MX" sz="1200" b="0" i="0" u="none" strike="noStrike" kern="1200" cap="none" spc="0" normalizeH="0" baseline="0" noProof="0">
              <a:ln>
                <a:noFill/>
              </a:ln>
              <a:solidFill>
                <a:prstClr val="black"/>
              </a:solidFill>
              <a:effectLst/>
              <a:uLnTx/>
              <a:uFillTx/>
              <a:latin typeface="Arial" panose="020B0604020202020204" pitchFamily="34" charset="0"/>
              <a:ea typeface="MS PGothic" pitchFamily="34" charset="-128"/>
            </a:endParaRPr>
          </a:p>
        </p:txBody>
      </p:sp>
      <p:sp>
        <p:nvSpPr>
          <p:cNvPr id="51203" name="Rectangle 2"/>
          <p:cNvSpPr>
            <a:spLocks noGrp="1" noRot="1" noChangeAspect="1" noChangeArrowheads="1" noTextEdit="1"/>
          </p:cNvSpPr>
          <p:nvPr>
            <p:ph type="sldImg"/>
          </p:nvPr>
        </p:nvSpPr>
        <p:spPr>
          <a:xfrm>
            <a:off x="1463675" y="1187450"/>
            <a:ext cx="4275138" cy="3206750"/>
          </a:xfrm>
          <a:ln/>
        </p:spPr>
      </p:sp>
      <p:sp>
        <p:nvSpPr>
          <p:cNvPr id="512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dirty="0">
              <a:latin typeface="Arial" panose="020B0604020202020204" pitchFamily="34" charset="0"/>
            </a:endParaRPr>
          </a:p>
        </p:txBody>
      </p:sp>
    </p:spTree>
    <p:extLst>
      <p:ext uri="{BB962C8B-B14F-4D97-AF65-F5344CB8AC3E}">
        <p14:creationId xmlns:p14="http://schemas.microsoft.com/office/powerpoint/2010/main" val="254717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6BD1B40F-FA28-45A9-9BD3-6803042AAD5B}" type="slidenum">
              <a:rPr lang="es-MX" smtClean="0"/>
              <a:t>27</a:t>
            </a:fld>
            <a:endParaRPr lang="es-MX"/>
          </a:p>
        </p:txBody>
      </p:sp>
    </p:spTree>
    <p:extLst>
      <p:ext uri="{BB962C8B-B14F-4D97-AF65-F5344CB8AC3E}">
        <p14:creationId xmlns:p14="http://schemas.microsoft.com/office/powerpoint/2010/main" val="1540409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4058568" y="8976836"/>
            <a:ext cx="3105997" cy="472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932" tIns="47466" rIns="94932" bIns="47466" anchor="b"/>
          <a:lstStyle>
            <a:lvl1pPr algn="ctr" defTabSz="930275">
              <a:defRPr>
                <a:solidFill>
                  <a:schemeClr val="tx2"/>
                </a:solidFill>
                <a:latin typeface="Constantia" panose="02030602050306030303" pitchFamily="18" charset="0"/>
                <a:ea typeface="MS PGothic" pitchFamily="34" charset="-128"/>
                <a:cs typeface="MS PGothic" pitchFamily="34" charset="-128"/>
              </a:defRPr>
            </a:lvl1pPr>
            <a:lvl2pPr marL="742950" indent="-285750" algn="ctr" defTabSz="930275">
              <a:defRPr>
                <a:solidFill>
                  <a:schemeClr val="tx2"/>
                </a:solidFill>
                <a:latin typeface="Constantia" panose="02030602050306030303" pitchFamily="18" charset="0"/>
                <a:ea typeface="MS PGothic" pitchFamily="34" charset="-128"/>
                <a:cs typeface="MS PGothic" pitchFamily="34" charset="-128"/>
              </a:defRPr>
            </a:lvl2pPr>
            <a:lvl3pPr marL="1143000" indent="-228600" algn="ctr" defTabSz="930275">
              <a:defRPr>
                <a:solidFill>
                  <a:schemeClr val="tx2"/>
                </a:solidFill>
                <a:latin typeface="Constantia" panose="02030602050306030303" pitchFamily="18" charset="0"/>
                <a:ea typeface="MS PGothic" pitchFamily="34" charset="-128"/>
                <a:cs typeface="MS PGothic" pitchFamily="34" charset="-128"/>
              </a:defRPr>
            </a:lvl3pPr>
            <a:lvl4pPr marL="1600200" indent="-228600" algn="ctr" defTabSz="930275">
              <a:defRPr>
                <a:solidFill>
                  <a:schemeClr val="tx2"/>
                </a:solidFill>
                <a:latin typeface="Constantia" panose="02030602050306030303" pitchFamily="18" charset="0"/>
                <a:ea typeface="MS PGothic" pitchFamily="34" charset="-128"/>
                <a:cs typeface="MS PGothic" pitchFamily="34" charset="-128"/>
              </a:defRPr>
            </a:lvl4pPr>
            <a:lvl5pPr marL="2057400" indent="-228600" algn="ctr" defTabSz="930275">
              <a:defRPr>
                <a:solidFill>
                  <a:schemeClr val="tx2"/>
                </a:solidFill>
                <a:latin typeface="Constantia" panose="02030602050306030303" pitchFamily="18" charset="0"/>
                <a:ea typeface="MS PGothic" pitchFamily="34" charset="-128"/>
                <a:cs typeface="MS PGothic" pitchFamily="34" charset="-128"/>
              </a:defRPr>
            </a:lvl5pPr>
            <a:lvl6pPr marL="2514600" indent="-228600" algn="ctr" defTabSz="930275" eaLnBrk="0" fontAlgn="base" hangingPunct="0">
              <a:spcBef>
                <a:spcPct val="0"/>
              </a:spcBef>
              <a:spcAft>
                <a:spcPct val="0"/>
              </a:spcAft>
              <a:defRPr>
                <a:solidFill>
                  <a:schemeClr val="tx2"/>
                </a:solidFill>
                <a:latin typeface="Constantia" panose="02030602050306030303" pitchFamily="18" charset="0"/>
                <a:ea typeface="MS PGothic" pitchFamily="34" charset="-128"/>
                <a:cs typeface="MS PGothic" pitchFamily="34" charset="-128"/>
              </a:defRPr>
            </a:lvl6pPr>
            <a:lvl7pPr marL="2971800" indent="-228600" algn="ctr" defTabSz="930275" eaLnBrk="0" fontAlgn="base" hangingPunct="0">
              <a:spcBef>
                <a:spcPct val="0"/>
              </a:spcBef>
              <a:spcAft>
                <a:spcPct val="0"/>
              </a:spcAft>
              <a:defRPr>
                <a:solidFill>
                  <a:schemeClr val="tx2"/>
                </a:solidFill>
                <a:latin typeface="Constantia" panose="02030602050306030303" pitchFamily="18" charset="0"/>
                <a:ea typeface="MS PGothic" pitchFamily="34" charset="-128"/>
                <a:cs typeface="MS PGothic" pitchFamily="34" charset="-128"/>
              </a:defRPr>
            </a:lvl7pPr>
            <a:lvl8pPr marL="3429000" indent="-228600" algn="ctr" defTabSz="930275" eaLnBrk="0" fontAlgn="base" hangingPunct="0">
              <a:spcBef>
                <a:spcPct val="0"/>
              </a:spcBef>
              <a:spcAft>
                <a:spcPct val="0"/>
              </a:spcAft>
              <a:defRPr>
                <a:solidFill>
                  <a:schemeClr val="tx2"/>
                </a:solidFill>
                <a:latin typeface="Constantia" panose="02030602050306030303" pitchFamily="18" charset="0"/>
                <a:ea typeface="MS PGothic" pitchFamily="34" charset="-128"/>
                <a:cs typeface="MS PGothic" pitchFamily="34" charset="-128"/>
              </a:defRPr>
            </a:lvl8pPr>
            <a:lvl9pPr marL="3886200" indent="-228600" algn="ctr" defTabSz="930275" eaLnBrk="0" fontAlgn="base" hangingPunct="0">
              <a:spcBef>
                <a:spcPct val="0"/>
              </a:spcBef>
              <a:spcAft>
                <a:spcPct val="0"/>
              </a:spcAft>
              <a:defRPr>
                <a:solidFill>
                  <a:schemeClr val="tx2"/>
                </a:solidFill>
                <a:latin typeface="Constantia" panose="02030602050306030303" pitchFamily="18" charset="0"/>
                <a:ea typeface="MS PGothic" pitchFamily="34" charset="-128"/>
                <a:cs typeface="MS PGothic" pitchFamily="34" charset="-128"/>
              </a:defRPr>
            </a:lvl9pPr>
          </a:lstStyle>
          <a:p>
            <a:pPr marL="0" marR="0" lvl="0" indent="0" algn="r" defTabSz="947950" rtl="0" eaLnBrk="1" fontAlgn="auto" latinLnBrk="0" hangingPunct="1">
              <a:lnSpc>
                <a:spcPct val="100000"/>
              </a:lnSpc>
              <a:spcBef>
                <a:spcPts val="0"/>
              </a:spcBef>
              <a:spcAft>
                <a:spcPts val="0"/>
              </a:spcAft>
              <a:buClrTx/>
              <a:buSzTx/>
              <a:buFontTx/>
              <a:buNone/>
              <a:tabLst/>
              <a:defRPr/>
            </a:pPr>
            <a:fld id="{009CA414-7C97-4A49-8FD5-614E2BF060B7}" type="slidenum">
              <a:rPr kumimoji="0" lang="es-ES" altLang="es-MX" sz="1200" b="0" i="0" u="none" strike="noStrike" kern="0" cap="none" spc="0" normalizeH="0" baseline="0" noProof="0">
                <a:ln>
                  <a:noFill/>
                </a:ln>
                <a:solidFill>
                  <a:prstClr val="black"/>
                </a:solidFill>
                <a:effectLst/>
                <a:uLnTx/>
                <a:uFillTx/>
                <a:latin typeface="Arial" panose="020B0604020202020204" pitchFamily="34" charset="0"/>
                <a:ea typeface="MS PGothic" pitchFamily="34" charset="-128"/>
              </a:rPr>
              <a:pPr marL="0" marR="0" lvl="0" indent="0" algn="r" defTabSz="947950" rtl="0" eaLnBrk="1" fontAlgn="auto" latinLnBrk="0" hangingPunct="1">
                <a:lnSpc>
                  <a:spcPct val="100000"/>
                </a:lnSpc>
                <a:spcBef>
                  <a:spcPts val="0"/>
                </a:spcBef>
                <a:spcAft>
                  <a:spcPts val="0"/>
                </a:spcAft>
                <a:buClrTx/>
                <a:buSzTx/>
                <a:buFontTx/>
                <a:buNone/>
                <a:tabLst/>
                <a:defRPr/>
              </a:pPr>
              <a:t>31</a:t>
            </a:fld>
            <a:endParaRPr kumimoji="0" lang="es-ES" altLang="es-MX" sz="1200" b="0" i="0" u="none" strike="noStrike" kern="0" cap="none" spc="0" normalizeH="0" baseline="0" noProof="0">
              <a:ln>
                <a:noFill/>
              </a:ln>
              <a:solidFill>
                <a:prstClr val="black"/>
              </a:solidFill>
              <a:effectLst/>
              <a:uLnTx/>
              <a:uFillTx/>
              <a:latin typeface="Arial" panose="020B0604020202020204" pitchFamily="34" charset="0"/>
              <a:ea typeface="MS PGothic" pitchFamily="34" charset="-128"/>
            </a:endParaRPr>
          </a:p>
        </p:txBody>
      </p:sp>
      <p:sp>
        <p:nvSpPr>
          <p:cNvPr id="51203" name="Rectangle 2"/>
          <p:cNvSpPr>
            <a:spLocks noGrp="1" noRot="1" noChangeAspect="1" noChangeArrowheads="1" noTextEdit="1"/>
          </p:cNvSpPr>
          <p:nvPr>
            <p:ph type="sldImg"/>
          </p:nvPr>
        </p:nvSpPr>
        <p:spPr>
          <a:xfrm>
            <a:off x="1463675" y="1187450"/>
            <a:ext cx="4275138" cy="3206750"/>
          </a:xfrm>
          <a:ln/>
        </p:spPr>
      </p:sp>
      <p:sp>
        <p:nvSpPr>
          <p:cNvPr id="512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a:latin typeface="Arial" panose="020B0604020202020204" pitchFamily="34" charset="0"/>
            </a:endParaRPr>
          </a:p>
        </p:txBody>
      </p:sp>
    </p:spTree>
    <p:extLst>
      <p:ext uri="{BB962C8B-B14F-4D97-AF65-F5344CB8AC3E}">
        <p14:creationId xmlns:p14="http://schemas.microsoft.com/office/powerpoint/2010/main" val="29824266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a:prstGeom prst="rect">
            <a:avLst/>
          </a:prstGeom>
        </p:spPr>
        <p:txBody>
          <a:bodyPr/>
          <a:lstStyle/>
          <a:p>
            <a:r>
              <a:rPr lang="es-ES"/>
              <a:t>Haga clic para modificar el estilo de título del patrón</a:t>
            </a:r>
          </a:p>
        </p:txBody>
      </p:sp>
      <p:sp>
        <p:nvSpPr>
          <p:cNvPr id="3" name="Subtítu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Marcador de fecha 3"/>
          <p:cNvSpPr>
            <a:spLocks noGrp="1"/>
          </p:cNvSpPr>
          <p:nvPr>
            <p:ph type="dt" sz="half" idx="10"/>
          </p:nvPr>
        </p:nvSpPr>
        <p:spPr>
          <a:xfrm>
            <a:off x="457200" y="6356350"/>
            <a:ext cx="2133600" cy="365125"/>
          </a:xfrm>
          <a:prstGeom prst="rect">
            <a:avLst/>
          </a:prstGeom>
        </p:spPr>
        <p:txBody>
          <a:bodyPr/>
          <a:lstStyle/>
          <a:p>
            <a:endParaRPr lang="es-ES"/>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D2027282-3266-E048-984E-70C02EF630F3}" type="slidenum">
              <a:rPr lang="es-ES" smtClean="0"/>
              <a:t>‹Nº›</a:t>
            </a:fld>
            <a:endParaRPr lang="es-ES"/>
          </a:p>
        </p:txBody>
      </p:sp>
      <p:pic>
        <p:nvPicPr>
          <p:cNvPr id="7" name="Imagen 6"/>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1174143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Marcador de título 5"/>
          <p:cNvSpPr>
            <a:spLocks noGrp="1"/>
          </p:cNvSpPr>
          <p:nvPr>
            <p:ph type="title"/>
          </p:nvPr>
        </p:nvSpPr>
        <p:spPr>
          <a:xfrm>
            <a:off x="0" y="15205"/>
            <a:ext cx="9144000" cy="1181547"/>
          </a:xfrm>
          <a:prstGeom prst="rect">
            <a:avLst/>
          </a:prstGeom>
        </p:spPr>
        <p:txBody>
          <a:bodyPr vert="horz" lIns="91440" tIns="45720" rIns="91440" bIns="45720" rtlCol="0" anchor="ctr">
            <a:normAutofit/>
          </a:bodyPr>
          <a:lstStyle>
            <a:lvl1pPr>
              <a:defRPr>
                <a:solidFill>
                  <a:schemeClr val="bg1"/>
                </a:solidFill>
                <a:effectLst>
                  <a:outerShdw blurRad="38100" dist="38100" dir="2700000" algn="tl">
                    <a:srgbClr val="000000">
                      <a:alpha val="43137"/>
                    </a:srgbClr>
                  </a:outerShdw>
                </a:effectLst>
              </a:defRPr>
            </a:lvl1pPr>
          </a:lstStyle>
          <a:p>
            <a:r>
              <a:rPr lang="es-ES" dirty="0"/>
              <a:t>Haga clic para modificar el estilo de título del patrón</a:t>
            </a:r>
            <a:endParaRPr lang="es-MX" dirty="0"/>
          </a:p>
        </p:txBody>
      </p:sp>
      <p:sp>
        <p:nvSpPr>
          <p:cNvPr id="9" name="Slide Number Placeholder 3"/>
          <p:cNvSpPr txBox="1">
            <a:spLocks/>
          </p:cNvSpPr>
          <p:nvPr/>
        </p:nvSpPr>
        <p:spPr>
          <a:xfrm>
            <a:off x="4283968" y="6597352"/>
            <a:ext cx="576064" cy="365125"/>
          </a:xfrm>
          <a:prstGeom prst="rect">
            <a:avLst/>
          </a:prstGeom>
        </p:spPr>
        <p:txBody>
          <a:bodyPr/>
          <a:lstStyle>
            <a:defPPr>
              <a:defRPr lang="es-MX"/>
            </a:defPPr>
            <a:lvl1pPr marL="0" algn="ctr" defTabSz="914400" rtl="0" eaLnBrk="1" fontAlgn="base" latinLnBrk="0" hangingPunct="1">
              <a:spcBef>
                <a:spcPct val="0"/>
              </a:spcBef>
              <a:spcAft>
                <a:spcPct val="0"/>
              </a:spcAft>
              <a:defRPr sz="1400" b="1" kern="1200">
                <a:solidFill>
                  <a:schemeClr val="bg1"/>
                </a:solidFill>
                <a:latin typeface="Arial" charset="0"/>
                <a:ea typeface="MS PGothic" pitchFamily="34"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B01D8963-7975-4B5D-A9C6-D3BC1AE6E1AF}" type="slidenum">
              <a:rPr lang="en-US" smtClean="0"/>
              <a:pPr>
                <a:defRPr/>
              </a:pPr>
              <a:t>‹Nº›</a:t>
            </a:fld>
            <a:endParaRPr lang="en-US" dirty="0"/>
          </a:p>
        </p:txBody>
      </p:sp>
    </p:spTree>
    <p:extLst>
      <p:ext uri="{BB962C8B-B14F-4D97-AF65-F5344CB8AC3E}">
        <p14:creationId xmlns:p14="http://schemas.microsoft.com/office/powerpoint/2010/main" val="2974870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Diapositiva de título">
    <p:spTree>
      <p:nvGrpSpPr>
        <p:cNvPr id="1" name=""/>
        <p:cNvGrpSpPr/>
        <p:nvPr/>
      </p:nvGrpSpPr>
      <p:grpSpPr>
        <a:xfrm>
          <a:off x="0" y="0"/>
          <a:ext cx="0" cy="0"/>
          <a:chOff x="0" y="0"/>
          <a:chExt cx="0" cy="0"/>
        </a:xfrm>
      </p:grpSpPr>
      <p:sp>
        <p:nvSpPr>
          <p:cNvPr id="2" name="1 Título"/>
          <p:cNvSpPr>
            <a:spLocks noGrp="1"/>
          </p:cNvSpPr>
          <p:nvPr>
            <p:ph type="ctrTitle" hasCustomPrompt="1"/>
          </p:nvPr>
        </p:nvSpPr>
        <p:spPr>
          <a:xfrm>
            <a:off x="0" y="2744793"/>
            <a:ext cx="9144000" cy="1470025"/>
          </a:xfrm>
          <a:prstGeom prst="rect">
            <a:avLst/>
          </a:prstGeom>
        </p:spPr>
        <p:txBody>
          <a:bodyPr/>
          <a:lstStyle>
            <a:lvl1pPr>
              <a:defRPr sz="4800" b="1" i="1"/>
            </a:lvl1pPr>
          </a:lstStyle>
          <a:p>
            <a:r>
              <a:rPr lang="es-ES" dirty="0"/>
              <a:t>HAGA CLIC PARA MODIFICAR EL ESTILO DE TÍTULO DEL PATRÓN</a:t>
            </a:r>
            <a:endParaRPr lang="es-MX" dirty="0"/>
          </a:p>
        </p:txBody>
      </p:sp>
      <p:sp>
        <p:nvSpPr>
          <p:cNvPr id="4" name="Slide Number Placeholder 3"/>
          <p:cNvSpPr>
            <a:spLocks noGrp="1"/>
          </p:cNvSpPr>
          <p:nvPr>
            <p:ph type="sldNum" sz="quarter" idx="4"/>
          </p:nvPr>
        </p:nvSpPr>
        <p:spPr>
          <a:xfrm>
            <a:off x="4283968" y="6592267"/>
            <a:ext cx="576064" cy="365125"/>
          </a:xfrm>
          <a:prstGeom prst="rect">
            <a:avLst/>
          </a:prstGeom>
        </p:spPr>
        <p:txBody>
          <a:bodyPr/>
          <a:lstStyle>
            <a:lvl1pPr algn="ctr" fontAlgn="base">
              <a:spcBef>
                <a:spcPct val="0"/>
              </a:spcBef>
              <a:spcAft>
                <a:spcPct val="0"/>
              </a:spcAft>
              <a:defRPr sz="1400" b="1">
                <a:solidFill>
                  <a:schemeClr val="bg1"/>
                </a:solidFill>
                <a:latin typeface="Arial" charset="0"/>
                <a:ea typeface="MS PGothic" pitchFamily="34" charset="-128"/>
              </a:defRPr>
            </a:lvl1pPr>
          </a:lstStyle>
          <a:p>
            <a:pPr>
              <a:defRPr/>
            </a:pPr>
            <a:fld id="{B01D8963-7975-4B5D-A9C6-D3BC1AE6E1AF}" type="slidenum">
              <a:rPr lang="en-US" smtClean="0"/>
              <a:pPr>
                <a:defRPr/>
              </a:pPr>
              <a:t>‹Nº›</a:t>
            </a:fld>
            <a:endParaRPr lang="en-US"/>
          </a:p>
        </p:txBody>
      </p:sp>
    </p:spTree>
    <p:extLst>
      <p:ext uri="{BB962C8B-B14F-4D97-AF65-F5344CB8AC3E}">
        <p14:creationId xmlns:p14="http://schemas.microsoft.com/office/powerpoint/2010/main" val="17558877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ólo el título">
    <p:spTree>
      <p:nvGrpSpPr>
        <p:cNvPr id="1" name=""/>
        <p:cNvGrpSpPr/>
        <p:nvPr/>
      </p:nvGrpSpPr>
      <p:grpSpPr>
        <a:xfrm>
          <a:off x="0" y="0"/>
          <a:ext cx="0" cy="0"/>
          <a:chOff x="0" y="0"/>
          <a:chExt cx="0" cy="0"/>
        </a:xfrm>
      </p:grpSpPr>
      <p:sp>
        <p:nvSpPr>
          <p:cNvPr id="6" name="Título 1"/>
          <p:cNvSpPr>
            <a:spLocks noGrp="1"/>
          </p:cNvSpPr>
          <p:nvPr>
            <p:ph type="title"/>
          </p:nvPr>
        </p:nvSpPr>
        <p:spPr>
          <a:xfrm>
            <a:off x="1660642" y="274638"/>
            <a:ext cx="7483358" cy="841902"/>
          </a:xfrm>
        </p:spPr>
        <p:txBody>
          <a:bodyPr>
            <a:normAutofit/>
          </a:bodyPr>
          <a:lstStyle>
            <a:lvl1pPr>
              <a:defRPr sz="3200">
                <a:solidFill>
                  <a:srgbClr val="FFFFFF"/>
                </a:solidFill>
                <a:latin typeface="Arial"/>
                <a:cs typeface="Arial"/>
              </a:defRPr>
            </a:lvl1pPr>
          </a:lstStyle>
          <a:p>
            <a:r>
              <a:rPr lang="es-ES"/>
              <a:t>Haga clic para modificar el estilo de título del patrón</a:t>
            </a:r>
          </a:p>
        </p:txBody>
      </p:sp>
      <p:sp>
        <p:nvSpPr>
          <p:cNvPr id="7" name="Marcador de número de diapositiva 5"/>
          <p:cNvSpPr>
            <a:spLocks noGrp="1"/>
          </p:cNvSpPr>
          <p:nvPr>
            <p:ph type="sldNum" sz="quarter" idx="12"/>
          </p:nvPr>
        </p:nvSpPr>
        <p:spPr>
          <a:xfrm>
            <a:off x="8317168" y="6474035"/>
            <a:ext cx="620822" cy="365125"/>
          </a:xfrm>
        </p:spPr>
        <p:txBody>
          <a:bodyPr/>
          <a:lstStyle>
            <a:lvl1pPr>
              <a:defRPr>
                <a:solidFill>
                  <a:schemeClr val="bg1"/>
                </a:solidFill>
                <a:latin typeface="Arial"/>
                <a:cs typeface="Arial"/>
              </a:defRPr>
            </a:lvl1pPr>
          </a:lstStyle>
          <a:p>
            <a:pPr algn="ctr"/>
            <a:endParaRPr lang="es-ES" dirty="0"/>
          </a:p>
        </p:txBody>
      </p:sp>
      <p:sp>
        <p:nvSpPr>
          <p:cNvPr id="4" name="Marcador de texto 10"/>
          <p:cNvSpPr>
            <a:spLocks noGrp="1"/>
          </p:cNvSpPr>
          <p:nvPr>
            <p:ph type="body" sz="quarter" idx="11"/>
          </p:nvPr>
        </p:nvSpPr>
        <p:spPr>
          <a:xfrm>
            <a:off x="2599439" y="6484729"/>
            <a:ext cx="3971541" cy="383967"/>
          </a:xfrm>
          <a:prstGeom prst="rect">
            <a:avLst/>
          </a:prstGeom>
          <a:noFill/>
          <a:ln>
            <a:noFill/>
          </a:ln>
        </p:spPr>
        <p:txBody>
          <a:bodyPr vert="horz">
            <a:normAutofit/>
          </a:bodyPr>
          <a:lstStyle>
            <a:lvl1pPr marL="0" indent="0" algn="ctr">
              <a:buNone/>
              <a:defRPr sz="1800">
                <a:solidFill>
                  <a:srgbClr val="FFFFFF"/>
                </a:solidFill>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es-ES"/>
              <a:t>Haga clic para modificar los estilos de texto del patrón</a:t>
            </a:r>
          </a:p>
        </p:txBody>
      </p:sp>
    </p:spTree>
    <p:extLst>
      <p:ext uri="{BB962C8B-B14F-4D97-AF65-F5344CB8AC3E}">
        <p14:creationId xmlns:p14="http://schemas.microsoft.com/office/powerpoint/2010/main" val="23727625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8" name="1 Título"/>
          <p:cNvSpPr>
            <a:spLocks noGrp="1"/>
          </p:cNvSpPr>
          <p:nvPr>
            <p:ph type="ctrTitle" hasCustomPrompt="1"/>
          </p:nvPr>
        </p:nvSpPr>
        <p:spPr>
          <a:xfrm>
            <a:off x="0" y="4407247"/>
            <a:ext cx="9144000" cy="1470025"/>
          </a:xfrm>
          <a:prstGeom prst="rect">
            <a:avLst/>
          </a:prstGeom>
        </p:spPr>
        <p:txBody>
          <a:bodyPr/>
          <a:lstStyle>
            <a:lvl1pPr>
              <a:defRPr sz="4800" b="1" i="1"/>
            </a:lvl1pPr>
          </a:lstStyle>
          <a:p>
            <a:r>
              <a:rPr lang="es-ES" dirty="0"/>
              <a:t>HAGA CLIC PARA MODIFICAR EL ESTILO DE TÍTULO DEL PATRÓN</a:t>
            </a:r>
            <a:endParaRPr lang="es-MX" dirty="0"/>
          </a:p>
        </p:txBody>
      </p:sp>
      <p:sp>
        <p:nvSpPr>
          <p:cNvPr id="10" name="Slide Number Placeholder 3"/>
          <p:cNvSpPr>
            <a:spLocks noGrp="1"/>
          </p:cNvSpPr>
          <p:nvPr>
            <p:ph type="sldNum" sz="quarter" idx="4"/>
          </p:nvPr>
        </p:nvSpPr>
        <p:spPr>
          <a:xfrm>
            <a:off x="4283968" y="6592267"/>
            <a:ext cx="576064" cy="365125"/>
          </a:xfrm>
          <a:prstGeom prst="rect">
            <a:avLst/>
          </a:prstGeom>
        </p:spPr>
        <p:txBody>
          <a:bodyPr/>
          <a:lstStyle>
            <a:lvl1pPr algn="ctr" fontAlgn="base">
              <a:spcBef>
                <a:spcPct val="0"/>
              </a:spcBef>
              <a:spcAft>
                <a:spcPct val="0"/>
              </a:spcAft>
              <a:defRPr sz="1400" b="1">
                <a:solidFill>
                  <a:schemeClr val="tx1"/>
                </a:solidFill>
                <a:latin typeface="Arial" charset="0"/>
                <a:ea typeface="MS PGothic" pitchFamily="34" charset="-128"/>
              </a:defRPr>
            </a:lvl1pPr>
          </a:lstStyle>
          <a:p>
            <a:pPr>
              <a:defRPr/>
            </a:pPr>
            <a:fld id="{B01D8963-7975-4B5D-A9C6-D3BC1AE6E1AF}" type="slidenum">
              <a:rPr lang="en-US" smtClean="0"/>
              <a:pPr>
                <a:defRPr/>
              </a:pPr>
              <a:t>‹Nº›</a:t>
            </a:fld>
            <a:endParaRPr lang="en-US"/>
          </a:p>
        </p:txBody>
      </p:sp>
    </p:spTree>
    <p:extLst>
      <p:ext uri="{BB962C8B-B14F-4D97-AF65-F5344CB8AC3E}">
        <p14:creationId xmlns:p14="http://schemas.microsoft.com/office/powerpoint/2010/main" val="1481394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52175700-05B5-4D9E-AB20-B4CA86780216}" type="datetime1">
              <a:rPr kumimoji="0" lang="es-E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13/11/2020</a:t>
            </a:fld>
            <a:endParaRPr kumimoji="0" lang="es-MX" sz="1800" b="0" i="0" u="none" strike="noStrike" kern="0" cap="none" spc="0" normalizeH="0" baseline="0" noProof="0" dirty="0">
              <a:ln>
                <a:noFill/>
              </a:ln>
              <a:solidFill>
                <a:sysClr val="windowText" lastClr="000000"/>
              </a:solidFill>
              <a:effectLst/>
              <a:uLnTx/>
              <a:uFillTx/>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sysClr val="windowText" lastClr="000000"/>
              </a:solidFill>
              <a:effectLst/>
              <a:uLnTx/>
              <a:uFillTx/>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A7B142C-DC8D-4C3B-B856-A20153AC050B}" type="slidenum">
              <a:rPr kumimoji="0" lang="es-MX" altLang="es-MX"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‹Nº›</a:t>
            </a:fld>
            <a:endParaRPr kumimoji="0" lang="es-ES" altLang="es-MX"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266329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
        <p:nvSpPr>
          <p:cNvPr id="8" name="Marcador de título 5"/>
          <p:cNvSpPr>
            <a:spLocks noGrp="1"/>
          </p:cNvSpPr>
          <p:nvPr>
            <p:ph type="title"/>
          </p:nvPr>
        </p:nvSpPr>
        <p:spPr>
          <a:xfrm>
            <a:off x="0" y="15205"/>
            <a:ext cx="9144000" cy="1181547"/>
          </a:xfrm>
          <a:prstGeom prst="rect">
            <a:avLst/>
          </a:prstGeom>
        </p:spPr>
        <p:txBody>
          <a:bodyPr vert="horz" lIns="91440" tIns="45720" rIns="91440" bIns="45720" rtlCol="0" anchor="ctr">
            <a:normAutofit/>
          </a:bodyPr>
          <a:lstStyle>
            <a:lvl1pPr>
              <a:defRPr>
                <a:solidFill>
                  <a:schemeClr val="bg1"/>
                </a:solidFill>
                <a:effectLst>
                  <a:outerShdw blurRad="38100" dist="38100" dir="2700000" algn="tl">
                    <a:srgbClr val="000000">
                      <a:alpha val="43137"/>
                    </a:srgbClr>
                  </a:outerShdw>
                </a:effectLst>
              </a:defRPr>
            </a:lvl1pPr>
          </a:lstStyle>
          <a:p>
            <a:r>
              <a:rPr lang="es-ES" dirty="0"/>
              <a:t>Haga clic para modificar el estilo de título del patrón</a:t>
            </a:r>
            <a:endParaRPr lang="es-MX" dirty="0"/>
          </a:p>
        </p:txBody>
      </p:sp>
    </p:spTree>
    <p:extLst>
      <p:ext uri="{BB962C8B-B14F-4D97-AF65-F5344CB8AC3E}">
        <p14:creationId xmlns:p14="http://schemas.microsoft.com/office/powerpoint/2010/main" val="3141918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Diapositiva de título">
    <p:spTree>
      <p:nvGrpSpPr>
        <p:cNvPr id="1" name=""/>
        <p:cNvGrpSpPr/>
        <p:nvPr/>
      </p:nvGrpSpPr>
      <p:grpSpPr>
        <a:xfrm>
          <a:off x="0" y="0"/>
          <a:ext cx="0" cy="0"/>
          <a:chOff x="0" y="0"/>
          <a:chExt cx="0" cy="0"/>
        </a:xfrm>
      </p:grpSpPr>
      <p:sp>
        <p:nvSpPr>
          <p:cNvPr id="2" name="1 Título"/>
          <p:cNvSpPr>
            <a:spLocks noGrp="1"/>
          </p:cNvSpPr>
          <p:nvPr>
            <p:ph type="ctrTitle" hasCustomPrompt="1"/>
          </p:nvPr>
        </p:nvSpPr>
        <p:spPr>
          <a:xfrm>
            <a:off x="0" y="2744793"/>
            <a:ext cx="9144000" cy="1470025"/>
          </a:xfrm>
          <a:prstGeom prst="rect">
            <a:avLst/>
          </a:prstGeom>
        </p:spPr>
        <p:txBody>
          <a:bodyPr/>
          <a:lstStyle>
            <a:lvl1pPr>
              <a:defRPr sz="4800" b="1" i="1"/>
            </a:lvl1pPr>
          </a:lstStyle>
          <a:p>
            <a:r>
              <a:rPr lang="es-ES" dirty="0"/>
              <a:t>HAGA CLIC PARA MODIFICAR EL ESTILO DE TÍTULO DEL PATRÓN</a:t>
            </a:r>
            <a:endParaRPr lang="es-MX" dirty="0"/>
          </a:p>
        </p:txBody>
      </p:sp>
      <p:sp>
        <p:nvSpPr>
          <p:cNvPr id="4" name="Slide Number Placeholder 3"/>
          <p:cNvSpPr>
            <a:spLocks noGrp="1"/>
          </p:cNvSpPr>
          <p:nvPr>
            <p:ph type="sldNum" sz="quarter" idx="4"/>
          </p:nvPr>
        </p:nvSpPr>
        <p:spPr>
          <a:xfrm>
            <a:off x="4283968" y="6592267"/>
            <a:ext cx="576064" cy="365125"/>
          </a:xfrm>
          <a:prstGeom prst="rect">
            <a:avLst/>
          </a:prstGeom>
        </p:spPr>
        <p:txBody>
          <a:bodyPr/>
          <a:lstStyle>
            <a:lvl1pPr algn="ctr" fontAlgn="base">
              <a:spcBef>
                <a:spcPct val="0"/>
              </a:spcBef>
              <a:spcAft>
                <a:spcPct val="0"/>
              </a:spcAft>
              <a:defRPr sz="1400" b="1">
                <a:solidFill>
                  <a:schemeClr val="bg1"/>
                </a:solidFill>
                <a:latin typeface="Arial" charset="0"/>
                <a:ea typeface="MS PGothic" pitchFamily="34" charset="-128"/>
              </a:defRPr>
            </a:lvl1pPr>
          </a:lstStyle>
          <a:p>
            <a:pPr>
              <a:defRPr/>
            </a:pPr>
            <a:fld id="{B01D8963-7975-4B5D-A9C6-D3BC1AE6E1AF}" type="slidenum">
              <a:rPr lang="en-US" smtClean="0"/>
              <a:pPr>
                <a:defRPr/>
              </a:pPr>
              <a:t>‹Nº›</a:t>
            </a:fld>
            <a:endParaRPr lang="en-US"/>
          </a:p>
        </p:txBody>
      </p:sp>
    </p:spTree>
    <p:extLst>
      <p:ext uri="{BB962C8B-B14F-4D97-AF65-F5344CB8AC3E}">
        <p14:creationId xmlns:p14="http://schemas.microsoft.com/office/powerpoint/2010/main" val="841822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ólo el título">
    <p:spTree>
      <p:nvGrpSpPr>
        <p:cNvPr id="1" name=""/>
        <p:cNvGrpSpPr/>
        <p:nvPr/>
      </p:nvGrpSpPr>
      <p:grpSpPr>
        <a:xfrm>
          <a:off x="0" y="0"/>
          <a:ext cx="0" cy="0"/>
          <a:chOff x="0" y="0"/>
          <a:chExt cx="0" cy="0"/>
        </a:xfrm>
      </p:grpSpPr>
      <p:sp>
        <p:nvSpPr>
          <p:cNvPr id="6" name="Título 1"/>
          <p:cNvSpPr>
            <a:spLocks noGrp="1"/>
          </p:cNvSpPr>
          <p:nvPr>
            <p:ph type="title"/>
          </p:nvPr>
        </p:nvSpPr>
        <p:spPr>
          <a:xfrm>
            <a:off x="1660642" y="274638"/>
            <a:ext cx="7483358" cy="841902"/>
          </a:xfrm>
        </p:spPr>
        <p:txBody>
          <a:bodyPr>
            <a:normAutofit/>
          </a:bodyPr>
          <a:lstStyle>
            <a:lvl1pPr>
              <a:defRPr sz="3200">
                <a:solidFill>
                  <a:srgbClr val="FFFFFF"/>
                </a:solidFill>
                <a:latin typeface="Arial"/>
                <a:cs typeface="Arial"/>
              </a:defRPr>
            </a:lvl1pPr>
          </a:lstStyle>
          <a:p>
            <a:r>
              <a:rPr lang="es-ES_tradnl"/>
              <a:t>Clic para editar título</a:t>
            </a:r>
            <a:endParaRPr lang="es-ES"/>
          </a:p>
        </p:txBody>
      </p:sp>
      <p:sp>
        <p:nvSpPr>
          <p:cNvPr id="4" name="Marcador de texto 10"/>
          <p:cNvSpPr>
            <a:spLocks noGrp="1"/>
          </p:cNvSpPr>
          <p:nvPr>
            <p:ph type="body" sz="quarter" idx="11"/>
          </p:nvPr>
        </p:nvSpPr>
        <p:spPr>
          <a:xfrm>
            <a:off x="2599439" y="6484727"/>
            <a:ext cx="3971541" cy="383967"/>
          </a:xfrm>
          <a:prstGeom prst="rect">
            <a:avLst/>
          </a:prstGeom>
          <a:noFill/>
          <a:ln>
            <a:noFill/>
          </a:ln>
        </p:spPr>
        <p:txBody>
          <a:bodyPr vert="horz">
            <a:normAutofit/>
          </a:bodyPr>
          <a:lstStyle>
            <a:lvl1pPr marL="0" indent="0" algn="ctr">
              <a:buNone/>
              <a:defRPr sz="1800">
                <a:solidFill>
                  <a:srgbClr val="FFFFFF"/>
                </a:solidFill>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endParaRPr lang="es-ES" dirty="0"/>
          </a:p>
        </p:txBody>
      </p:sp>
      <p:sp>
        <p:nvSpPr>
          <p:cNvPr id="5" name="Marcador de número de diapositiva 5"/>
          <p:cNvSpPr>
            <a:spLocks noGrp="1"/>
          </p:cNvSpPr>
          <p:nvPr>
            <p:ph type="sldNum" sz="quarter" idx="4"/>
          </p:nvPr>
        </p:nvSpPr>
        <p:spPr>
          <a:xfrm>
            <a:off x="6748409" y="6499796"/>
            <a:ext cx="2133600" cy="365125"/>
          </a:xfrm>
          <a:prstGeom prst="rect">
            <a:avLst/>
          </a:prstGeom>
        </p:spPr>
        <p:txBody>
          <a:bodyPr vert="horz" lIns="91440" tIns="45720" rIns="91440" bIns="45720" rtlCol="0" anchor="ctr"/>
          <a:lstStyle>
            <a:lvl1pPr algn="r">
              <a:defRPr sz="1200" b="1">
                <a:solidFill>
                  <a:schemeClr val="bg1"/>
                </a:solidFill>
              </a:defRPr>
            </a:lvl1pPr>
          </a:lstStyle>
          <a:p>
            <a:fld id="{8C155976-BA9D-3146-8CCF-6E083750E9AB}" type="slidenum">
              <a:rPr lang="es-ES" smtClean="0"/>
              <a:pPr/>
              <a:t>‹Nº›</a:t>
            </a:fld>
            <a:endParaRPr lang="es-ES" dirty="0"/>
          </a:p>
        </p:txBody>
      </p:sp>
    </p:spTree>
    <p:extLst>
      <p:ext uri="{BB962C8B-B14F-4D97-AF65-F5344CB8AC3E}">
        <p14:creationId xmlns:p14="http://schemas.microsoft.com/office/powerpoint/2010/main" val="1417344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4255768" y="657561"/>
            <a:ext cx="4594864" cy="1449909"/>
          </a:xfrm>
          <a:prstGeom prst="rect">
            <a:avLst/>
          </a:prstGeom>
        </p:spPr>
        <p:txBody>
          <a:bodyPr/>
          <a:lstStyle>
            <a:lvl1pPr>
              <a:defRPr>
                <a:solidFill>
                  <a:schemeClr val="bg1"/>
                </a:solidFill>
                <a:latin typeface="Arial"/>
                <a:cs typeface="Arial"/>
              </a:defRPr>
            </a:lvl1pPr>
          </a:lstStyle>
          <a:p>
            <a:r>
              <a:rPr lang="es-ES"/>
              <a:t>Haga clic para modificar el estilo de título del patrón</a:t>
            </a:r>
            <a:endParaRPr lang="es-ES" dirty="0"/>
          </a:p>
        </p:txBody>
      </p:sp>
      <p:sp>
        <p:nvSpPr>
          <p:cNvPr id="11" name="Marcador de texto 10"/>
          <p:cNvSpPr>
            <a:spLocks noGrp="1"/>
          </p:cNvSpPr>
          <p:nvPr>
            <p:ph type="body" sz="quarter" idx="10"/>
          </p:nvPr>
        </p:nvSpPr>
        <p:spPr>
          <a:xfrm>
            <a:off x="133476" y="4194180"/>
            <a:ext cx="2908371" cy="1255300"/>
          </a:xfrm>
          <a:prstGeom prst="rect">
            <a:avLst/>
          </a:prstGeom>
          <a:noFill/>
          <a:ln>
            <a:noFill/>
          </a:ln>
        </p:spPr>
        <p:txBody>
          <a:bodyPr vert="horz"/>
          <a:lstStyle>
            <a:lvl1pPr marL="0" indent="0">
              <a:buNone/>
              <a:defRPr sz="2800">
                <a:solidFill>
                  <a:schemeClr val="bg1"/>
                </a:solidFill>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es-ES"/>
              <a:t>Editar los estilos de texto del patrón</a:t>
            </a:r>
          </a:p>
        </p:txBody>
      </p:sp>
      <p:sp>
        <p:nvSpPr>
          <p:cNvPr id="12" name="Marcador de texto 10"/>
          <p:cNvSpPr>
            <a:spLocks noGrp="1"/>
          </p:cNvSpPr>
          <p:nvPr>
            <p:ph type="body" sz="quarter" idx="11"/>
          </p:nvPr>
        </p:nvSpPr>
        <p:spPr>
          <a:xfrm>
            <a:off x="133476" y="5995905"/>
            <a:ext cx="2908371" cy="723643"/>
          </a:xfrm>
          <a:prstGeom prst="rect">
            <a:avLst/>
          </a:prstGeom>
          <a:noFill/>
          <a:ln>
            <a:noFill/>
          </a:ln>
        </p:spPr>
        <p:txBody>
          <a:bodyPr vert="horz"/>
          <a:lstStyle>
            <a:lvl1pPr marL="0" indent="0">
              <a:buNone/>
              <a:defRPr sz="2000">
                <a:solidFill>
                  <a:schemeClr val="bg1"/>
                </a:solidFill>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es-ES"/>
              <a:t>Editar los estilos de texto del patrón</a:t>
            </a:r>
          </a:p>
        </p:txBody>
      </p:sp>
    </p:spTree>
    <p:extLst>
      <p:ext uri="{BB962C8B-B14F-4D97-AF65-F5344CB8AC3E}">
        <p14:creationId xmlns:p14="http://schemas.microsoft.com/office/powerpoint/2010/main" val="354317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Diapositiva de título">
    <p:spTree>
      <p:nvGrpSpPr>
        <p:cNvPr id="1" name=""/>
        <p:cNvGrpSpPr/>
        <p:nvPr/>
      </p:nvGrpSpPr>
      <p:grpSpPr>
        <a:xfrm>
          <a:off x="0" y="0"/>
          <a:ext cx="0" cy="0"/>
          <a:chOff x="0" y="0"/>
          <a:chExt cx="0" cy="0"/>
        </a:xfrm>
      </p:grpSpPr>
      <p:sp>
        <p:nvSpPr>
          <p:cNvPr id="2" name="1 Título"/>
          <p:cNvSpPr>
            <a:spLocks noGrp="1"/>
          </p:cNvSpPr>
          <p:nvPr>
            <p:ph type="ctrTitle" hasCustomPrompt="1"/>
          </p:nvPr>
        </p:nvSpPr>
        <p:spPr>
          <a:xfrm>
            <a:off x="0" y="2744793"/>
            <a:ext cx="9144000" cy="1470025"/>
          </a:xfrm>
          <a:prstGeom prst="rect">
            <a:avLst/>
          </a:prstGeom>
        </p:spPr>
        <p:txBody>
          <a:bodyPr/>
          <a:lstStyle>
            <a:lvl1pPr>
              <a:defRPr sz="4800" b="1" i="1"/>
            </a:lvl1pPr>
          </a:lstStyle>
          <a:p>
            <a:r>
              <a:rPr lang="es-ES" dirty="0"/>
              <a:t>HAGA CLIC PARA MODIFICAR EL ESTILO DE TÍTULO DEL PATRÓN</a:t>
            </a:r>
            <a:endParaRPr lang="es-MX" dirty="0"/>
          </a:p>
        </p:txBody>
      </p:sp>
      <p:sp>
        <p:nvSpPr>
          <p:cNvPr id="4" name="Slide Number Placeholder 3"/>
          <p:cNvSpPr>
            <a:spLocks noGrp="1"/>
          </p:cNvSpPr>
          <p:nvPr>
            <p:ph type="sldNum" sz="quarter" idx="4"/>
          </p:nvPr>
        </p:nvSpPr>
        <p:spPr>
          <a:xfrm>
            <a:off x="4283968" y="6592267"/>
            <a:ext cx="576064" cy="365125"/>
          </a:xfrm>
          <a:prstGeom prst="rect">
            <a:avLst/>
          </a:prstGeom>
        </p:spPr>
        <p:txBody>
          <a:bodyPr/>
          <a:lstStyle>
            <a:lvl1pPr algn="ctr" fontAlgn="base">
              <a:spcBef>
                <a:spcPct val="0"/>
              </a:spcBef>
              <a:spcAft>
                <a:spcPct val="0"/>
              </a:spcAft>
              <a:defRPr sz="1400" b="1">
                <a:solidFill>
                  <a:schemeClr val="bg1"/>
                </a:solidFill>
                <a:latin typeface="Arial" charset="0"/>
                <a:ea typeface="MS PGothic" pitchFamily="34" charset="-128"/>
              </a:defRPr>
            </a:lvl1pPr>
          </a:lstStyle>
          <a:p>
            <a:pPr>
              <a:defRPr/>
            </a:pPr>
            <a:fld id="{B01D8963-7975-4B5D-A9C6-D3BC1AE6E1AF}" type="slidenum">
              <a:rPr lang="en-US" smtClean="0"/>
              <a:pPr>
                <a:defRPr/>
              </a:pPr>
              <a:t>‹Nº›</a:t>
            </a:fld>
            <a:endParaRPr lang="en-US"/>
          </a:p>
        </p:txBody>
      </p:sp>
    </p:spTree>
    <p:extLst>
      <p:ext uri="{BB962C8B-B14F-4D97-AF65-F5344CB8AC3E}">
        <p14:creationId xmlns:p14="http://schemas.microsoft.com/office/powerpoint/2010/main" val="228661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
        <p:nvSpPr>
          <p:cNvPr id="8" name="Marcador de título 5"/>
          <p:cNvSpPr>
            <a:spLocks noGrp="1"/>
          </p:cNvSpPr>
          <p:nvPr>
            <p:ph type="title"/>
          </p:nvPr>
        </p:nvSpPr>
        <p:spPr>
          <a:xfrm>
            <a:off x="0" y="15205"/>
            <a:ext cx="9144000" cy="1181547"/>
          </a:xfrm>
          <a:prstGeom prst="rect">
            <a:avLst/>
          </a:prstGeom>
        </p:spPr>
        <p:txBody>
          <a:bodyPr vert="horz" lIns="91440" tIns="45720" rIns="91440" bIns="45720" rtlCol="0" anchor="ctr">
            <a:normAutofit/>
          </a:bodyPr>
          <a:lstStyle>
            <a:lvl1pPr>
              <a:defRPr>
                <a:solidFill>
                  <a:schemeClr val="bg1"/>
                </a:solidFill>
                <a:effectLst>
                  <a:outerShdw blurRad="38100" dist="38100" dir="2700000" algn="tl">
                    <a:srgbClr val="000000">
                      <a:alpha val="43137"/>
                    </a:srgbClr>
                  </a:outerShdw>
                </a:effectLst>
              </a:defRPr>
            </a:lvl1pPr>
          </a:lstStyle>
          <a:p>
            <a:r>
              <a:rPr lang="es-ES" dirty="0"/>
              <a:t>Haga clic para modificar el estilo de título del patrón</a:t>
            </a:r>
            <a:endParaRPr lang="es-MX" dirty="0"/>
          </a:p>
        </p:txBody>
      </p:sp>
    </p:spTree>
    <p:extLst>
      <p:ext uri="{BB962C8B-B14F-4D97-AF65-F5344CB8AC3E}">
        <p14:creationId xmlns:p14="http://schemas.microsoft.com/office/powerpoint/2010/main" val="4166612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8" name="1 Título"/>
          <p:cNvSpPr>
            <a:spLocks noGrp="1"/>
          </p:cNvSpPr>
          <p:nvPr>
            <p:ph type="ctrTitle" hasCustomPrompt="1"/>
          </p:nvPr>
        </p:nvSpPr>
        <p:spPr>
          <a:xfrm>
            <a:off x="0" y="4407247"/>
            <a:ext cx="9144000" cy="1470025"/>
          </a:xfrm>
          <a:prstGeom prst="rect">
            <a:avLst/>
          </a:prstGeom>
        </p:spPr>
        <p:txBody>
          <a:bodyPr/>
          <a:lstStyle>
            <a:lvl1pPr>
              <a:defRPr sz="4800" b="1" i="1"/>
            </a:lvl1pPr>
          </a:lstStyle>
          <a:p>
            <a:r>
              <a:rPr lang="es-ES" dirty="0"/>
              <a:t>HAGA CLIC PARA MODIFICAR EL ESTILO DE TÍTULO DEL PATRÓN</a:t>
            </a:r>
            <a:endParaRPr lang="es-MX" dirty="0"/>
          </a:p>
        </p:txBody>
      </p:sp>
      <p:sp>
        <p:nvSpPr>
          <p:cNvPr id="10" name="Slide Number Placeholder 3"/>
          <p:cNvSpPr>
            <a:spLocks noGrp="1"/>
          </p:cNvSpPr>
          <p:nvPr>
            <p:ph type="sldNum" sz="quarter" idx="4"/>
          </p:nvPr>
        </p:nvSpPr>
        <p:spPr>
          <a:xfrm>
            <a:off x="4283968" y="6592267"/>
            <a:ext cx="576064" cy="365125"/>
          </a:xfrm>
          <a:prstGeom prst="rect">
            <a:avLst/>
          </a:prstGeom>
        </p:spPr>
        <p:txBody>
          <a:bodyPr/>
          <a:lstStyle>
            <a:lvl1pPr algn="ctr" fontAlgn="base">
              <a:spcBef>
                <a:spcPct val="0"/>
              </a:spcBef>
              <a:spcAft>
                <a:spcPct val="0"/>
              </a:spcAft>
              <a:defRPr sz="1400" b="1">
                <a:solidFill>
                  <a:schemeClr val="tx1"/>
                </a:solidFill>
                <a:latin typeface="Arial" charset="0"/>
                <a:ea typeface="MS PGothic" pitchFamily="34" charset="-128"/>
              </a:defRPr>
            </a:lvl1pPr>
          </a:lstStyle>
          <a:p>
            <a:pPr>
              <a:defRPr/>
            </a:pPr>
            <a:fld id="{B01D8963-7975-4B5D-A9C6-D3BC1AE6E1AF}" type="slidenum">
              <a:rPr lang="en-US" smtClean="0"/>
              <a:pPr>
                <a:defRPr/>
              </a:pPr>
              <a:t>‹Nº›</a:t>
            </a:fld>
            <a:endParaRPr lang="en-US"/>
          </a:p>
        </p:txBody>
      </p:sp>
    </p:spTree>
    <p:extLst>
      <p:ext uri="{BB962C8B-B14F-4D97-AF65-F5344CB8AC3E}">
        <p14:creationId xmlns:p14="http://schemas.microsoft.com/office/powerpoint/2010/main" val="2461240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52175700-05B5-4D9E-AB20-B4CA86780216}" type="datetime1">
              <a:rPr kumimoji="0" lang="es-E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13/11/2020</a:t>
            </a:fld>
            <a:endParaRPr kumimoji="0" lang="es-MX" sz="1800" b="0" i="0" u="none" strike="noStrike" kern="0" cap="none" spc="0" normalizeH="0" baseline="0" noProof="0" dirty="0">
              <a:ln>
                <a:noFill/>
              </a:ln>
              <a:solidFill>
                <a:sysClr val="windowText" lastClr="000000"/>
              </a:solidFill>
              <a:effectLst/>
              <a:uLnTx/>
              <a:uFillTx/>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sysClr val="windowText" lastClr="000000"/>
              </a:solidFill>
              <a:effectLst/>
              <a:uLnTx/>
              <a:uFillTx/>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A7B142C-DC8D-4C3B-B856-A20153AC050B}" type="slidenum">
              <a:rPr kumimoji="0" lang="es-MX" altLang="es-MX"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‹Nº›</a:t>
            </a:fld>
            <a:endParaRPr kumimoji="0" lang="es-ES" altLang="es-MX"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72676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
        <p:nvSpPr>
          <p:cNvPr id="8" name="Marcador de título 5"/>
          <p:cNvSpPr>
            <a:spLocks noGrp="1"/>
          </p:cNvSpPr>
          <p:nvPr>
            <p:ph type="title"/>
          </p:nvPr>
        </p:nvSpPr>
        <p:spPr>
          <a:xfrm>
            <a:off x="0" y="15205"/>
            <a:ext cx="9144000" cy="1181547"/>
          </a:xfrm>
          <a:prstGeom prst="rect">
            <a:avLst/>
          </a:prstGeom>
        </p:spPr>
        <p:txBody>
          <a:bodyPr vert="horz" lIns="91440" tIns="45720" rIns="91440" bIns="45720" rtlCol="0" anchor="ctr">
            <a:normAutofit/>
          </a:bodyPr>
          <a:lstStyle>
            <a:lvl1pPr>
              <a:defRPr>
                <a:solidFill>
                  <a:schemeClr val="bg1"/>
                </a:solidFill>
                <a:effectLst>
                  <a:outerShdw blurRad="38100" dist="38100" dir="2700000" algn="tl">
                    <a:srgbClr val="000000">
                      <a:alpha val="43137"/>
                    </a:srgbClr>
                  </a:outerShdw>
                </a:effectLst>
              </a:defRPr>
            </a:lvl1pPr>
          </a:lstStyle>
          <a:p>
            <a:r>
              <a:rPr lang="es-ES" dirty="0"/>
              <a:t>Haga clic para modificar el estilo de título del patrón</a:t>
            </a:r>
            <a:endParaRPr lang="es-MX" dirty="0"/>
          </a:p>
        </p:txBody>
      </p:sp>
    </p:spTree>
    <p:extLst>
      <p:ext uri="{BB962C8B-B14F-4D97-AF65-F5344CB8AC3E}">
        <p14:creationId xmlns:p14="http://schemas.microsoft.com/office/powerpoint/2010/main" val="2855606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ólo el título">
    <p:spTree>
      <p:nvGrpSpPr>
        <p:cNvPr id="1" name=""/>
        <p:cNvGrpSpPr/>
        <p:nvPr/>
      </p:nvGrpSpPr>
      <p:grpSpPr>
        <a:xfrm>
          <a:off x="0" y="0"/>
          <a:ext cx="0" cy="0"/>
          <a:chOff x="0" y="0"/>
          <a:chExt cx="0" cy="0"/>
        </a:xfrm>
      </p:grpSpPr>
      <p:sp>
        <p:nvSpPr>
          <p:cNvPr id="6" name="Título 1"/>
          <p:cNvSpPr>
            <a:spLocks noGrp="1"/>
          </p:cNvSpPr>
          <p:nvPr>
            <p:ph type="title"/>
          </p:nvPr>
        </p:nvSpPr>
        <p:spPr>
          <a:xfrm>
            <a:off x="1660642" y="274638"/>
            <a:ext cx="7483358" cy="841902"/>
          </a:xfrm>
        </p:spPr>
        <p:txBody>
          <a:bodyPr>
            <a:normAutofit/>
          </a:bodyPr>
          <a:lstStyle>
            <a:lvl1pPr>
              <a:defRPr sz="3200">
                <a:solidFill>
                  <a:srgbClr val="FFFFFF"/>
                </a:solidFill>
                <a:latin typeface="Arial"/>
                <a:cs typeface="Arial"/>
              </a:defRPr>
            </a:lvl1pPr>
          </a:lstStyle>
          <a:p>
            <a:r>
              <a:rPr lang="es-ES_tradnl"/>
              <a:t>Clic para editar título</a:t>
            </a:r>
            <a:endParaRPr lang="es-ES"/>
          </a:p>
        </p:txBody>
      </p:sp>
      <p:sp>
        <p:nvSpPr>
          <p:cNvPr id="4" name="Marcador de texto 10"/>
          <p:cNvSpPr>
            <a:spLocks noGrp="1"/>
          </p:cNvSpPr>
          <p:nvPr>
            <p:ph type="body" sz="quarter" idx="11"/>
          </p:nvPr>
        </p:nvSpPr>
        <p:spPr>
          <a:xfrm>
            <a:off x="2599439" y="6484727"/>
            <a:ext cx="3971541" cy="383967"/>
          </a:xfrm>
          <a:prstGeom prst="rect">
            <a:avLst/>
          </a:prstGeom>
          <a:noFill/>
          <a:ln>
            <a:noFill/>
          </a:ln>
        </p:spPr>
        <p:txBody>
          <a:bodyPr vert="horz">
            <a:normAutofit/>
          </a:bodyPr>
          <a:lstStyle>
            <a:lvl1pPr marL="0" indent="0" algn="ctr">
              <a:buNone/>
              <a:defRPr sz="1800">
                <a:solidFill>
                  <a:srgbClr val="FFFFFF"/>
                </a:solidFill>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endParaRPr lang="es-ES" dirty="0"/>
          </a:p>
        </p:txBody>
      </p:sp>
      <p:sp>
        <p:nvSpPr>
          <p:cNvPr id="5" name="Marcador de número de diapositiva 5"/>
          <p:cNvSpPr>
            <a:spLocks noGrp="1"/>
          </p:cNvSpPr>
          <p:nvPr>
            <p:ph type="sldNum" sz="quarter" idx="4"/>
          </p:nvPr>
        </p:nvSpPr>
        <p:spPr>
          <a:xfrm>
            <a:off x="6748409" y="6499796"/>
            <a:ext cx="2133600" cy="365125"/>
          </a:xfrm>
          <a:prstGeom prst="rect">
            <a:avLst/>
          </a:prstGeom>
        </p:spPr>
        <p:txBody>
          <a:bodyPr vert="horz" lIns="91440" tIns="45720" rIns="91440" bIns="45720" rtlCol="0" anchor="ctr"/>
          <a:lstStyle>
            <a:lvl1pPr algn="r">
              <a:defRPr sz="1200" b="1">
                <a:solidFill>
                  <a:schemeClr val="bg1"/>
                </a:solidFill>
              </a:defRPr>
            </a:lvl1pPr>
          </a:lstStyle>
          <a:p>
            <a:fld id="{8C155976-BA9D-3146-8CCF-6E083750E9AB}" type="slidenum">
              <a:rPr lang="es-ES" smtClean="0"/>
              <a:pPr/>
              <a:t>‹Nº›</a:t>
            </a:fld>
            <a:endParaRPr lang="es-ES" dirty="0"/>
          </a:p>
        </p:txBody>
      </p:sp>
    </p:spTree>
    <p:extLst>
      <p:ext uri="{BB962C8B-B14F-4D97-AF65-F5344CB8AC3E}">
        <p14:creationId xmlns:p14="http://schemas.microsoft.com/office/powerpoint/2010/main" val="1086308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ólo el título">
    <p:spTree>
      <p:nvGrpSpPr>
        <p:cNvPr id="1" name=""/>
        <p:cNvGrpSpPr/>
        <p:nvPr/>
      </p:nvGrpSpPr>
      <p:grpSpPr>
        <a:xfrm>
          <a:off x="0" y="0"/>
          <a:ext cx="0" cy="0"/>
          <a:chOff x="0" y="0"/>
          <a:chExt cx="0" cy="0"/>
        </a:xfrm>
      </p:grpSpPr>
      <p:sp>
        <p:nvSpPr>
          <p:cNvPr id="6" name="Título 1"/>
          <p:cNvSpPr>
            <a:spLocks noGrp="1"/>
          </p:cNvSpPr>
          <p:nvPr>
            <p:ph type="title"/>
          </p:nvPr>
        </p:nvSpPr>
        <p:spPr>
          <a:xfrm>
            <a:off x="1660642" y="274638"/>
            <a:ext cx="7483358" cy="841902"/>
          </a:xfrm>
        </p:spPr>
        <p:txBody>
          <a:bodyPr>
            <a:normAutofit/>
          </a:bodyPr>
          <a:lstStyle>
            <a:lvl1pPr>
              <a:defRPr sz="3200">
                <a:solidFill>
                  <a:srgbClr val="FFFFFF"/>
                </a:solidFill>
                <a:latin typeface="Arial"/>
                <a:cs typeface="Arial"/>
              </a:defRPr>
            </a:lvl1pPr>
          </a:lstStyle>
          <a:p>
            <a:r>
              <a:rPr lang="es-ES_tradnl"/>
              <a:t>Clic para editar título</a:t>
            </a:r>
            <a:endParaRPr lang="es-ES"/>
          </a:p>
        </p:txBody>
      </p:sp>
      <p:sp>
        <p:nvSpPr>
          <p:cNvPr id="4" name="Marcador de texto 10"/>
          <p:cNvSpPr>
            <a:spLocks noGrp="1"/>
          </p:cNvSpPr>
          <p:nvPr>
            <p:ph type="body" sz="quarter" idx="11"/>
          </p:nvPr>
        </p:nvSpPr>
        <p:spPr>
          <a:xfrm>
            <a:off x="2599439" y="6484727"/>
            <a:ext cx="3971541" cy="383967"/>
          </a:xfrm>
          <a:prstGeom prst="rect">
            <a:avLst/>
          </a:prstGeom>
          <a:noFill/>
          <a:ln>
            <a:noFill/>
          </a:ln>
        </p:spPr>
        <p:txBody>
          <a:bodyPr vert="horz">
            <a:normAutofit/>
          </a:bodyPr>
          <a:lstStyle>
            <a:lvl1pPr marL="0" indent="0" algn="ctr">
              <a:buNone/>
              <a:defRPr sz="1800">
                <a:solidFill>
                  <a:srgbClr val="FFFFFF"/>
                </a:solidFill>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endParaRPr lang="es-ES" dirty="0"/>
          </a:p>
        </p:txBody>
      </p:sp>
      <p:sp>
        <p:nvSpPr>
          <p:cNvPr id="5" name="Marcador de número de diapositiva 5"/>
          <p:cNvSpPr>
            <a:spLocks noGrp="1"/>
          </p:cNvSpPr>
          <p:nvPr>
            <p:ph type="sldNum" sz="quarter" idx="4"/>
          </p:nvPr>
        </p:nvSpPr>
        <p:spPr>
          <a:xfrm>
            <a:off x="6748409" y="6499796"/>
            <a:ext cx="2133600" cy="365125"/>
          </a:xfrm>
          <a:prstGeom prst="rect">
            <a:avLst/>
          </a:prstGeom>
        </p:spPr>
        <p:txBody>
          <a:bodyPr vert="horz" lIns="91440" tIns="45720" rIns="91440" bIns="45720" rtlCol="0" anchor="ctr"/>
          <a:lstStyle>
            <a:lvl1pPr algn="r">
              <a:defRPr sz="1200" b="1">
                <a:solidFill>
                  <a:schemeClr val="bg1"/>
                </a:solidFill>
              </a:defRPr>
            </a:lvl1pPr>
          </a:lstStyle>
          <a:p>
            <a:fld id="{8C155976-BA9D-3146-8CCF-6E083750E9AB}" type="slidenum">
              <a:rPr lang="es-ES" smtClean="0"/>
              <a:pPr/>
              <a:t>‹Nº›</a:t>
            </a:fld>
            <a:endParaRPr lang="es-ES" dirty="0"/>
          </a:p>
        </p:txBody>
      </p:sp>
    </p:spTree>
    <p:extLst>
      <p:ext uri="{BB962C8B-B14F-4D97-AF65-F5344CB8AC3E}">
        <p14:creationId xmlns:p14="http://schemas.microsoft.com/office/powerpoint/2010/main" val="6852860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image" Target="../media/image3.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4.xml"/><Relationship Id="rId1" Type="http://schemas.openxmlformats.org/officeDocument/2006/relationships/slideLayout" Target="../slideLayouts/slideLayout12.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5.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n 6"/>
          <p:cNvPicPr>
            <a:picLocks noChangeAspect="1"/>
          </p:cNvPicPr>
          <p:nvPr/>
        </p:nvPicPr>
        <p:blipFill>
          <a:blip r:embed="rId6"/>
          <a:stretch>
            <a:fillRect/>
          </a:stretch>
        </p:blipFill>
        <p:spPr>
          <a:xfrm>
            <a:off x="0" y="0"/>
            <a:ext cx="9144000" cy="6858000"/>
          </a:xfrm>
          <a:prstGeom prst="rect">
            <a:avLst/>
          </a:prstGeom>
        </p:spPr>
      </p:pic>
    </p:spTree>
    <p:extLst>
      <p:ext uri="{BB962C8B-B14F-4D97-AF65-F5344CB8AC3E}">
        <p14:creationId xmlns:p14="http://schemas.microsoft.com/office/powerpoint/2010/main" val="1906503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80" r:id="rId4"/>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Imagen 9"/>
          <p:cNvPicPr>
            <a:picLocks noChangeAspect="1"/>
          </p:cNvPicPr>
          <p:nvPr userDrawn="1"/>
        </p:nvPicPr>
        <p:blipFill>
          <a:blip r:embed="rId6"/>
          <a:stretch>
            <a:fillRect/>
          </a:stretch>
        </p:blipFill>
        <p:spPr>
          <a:xfrm>
            <a:off x="0" y="43797"/>
            <a:ext cx="9158598" cy="6845677"/>
          </a:xfrm>
          <a:prstGeom prst="rect">
            <a:avLst/>
          </a:prstGeom>
        </p:spPr>
      </p:pic>
    </p:spTree>
    <p:extLst>
      <p:ext uri="{BB962C8B-B14F-4D97-AF65-F5344CB8AC3E}">
        <p14:creationId xmlns:p14="http://schemas.microsoft.com/office/powerpoint/2010/main" val="1927506939"/>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78" r:id="rId3"/>
    <p:sldLayoutId id="2147483681" r:id="rId4"/>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n 6"/>
          <p:cNvPicPr>
            <a:picLocks noChangeAspect="1"/>
          </p:cNvPicPr>
          <p:nvPr/>
        </p:nvPicPr>
        <p:blipFill>
          <a:blip r:embed="rId5"/>
          <a:stretch>
            <a:fillRect/>
          </a:stretch>
        </p:blipFill>
        <p:spPr>
          <a:xfrm>
            <a:off x="0" y="12329"/>
            <a:ext cx="9144000" cy="6858000"/>
          </a:xfrm>
          <a:prstGeom prst="rect">
            <a:avLst/>
          </a:prstGeom>
        </p:spPr>
      </p:pic>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748409" y="6499796"/>
            <a:ext cx="2133600" cy="365125"/>
          </a:xfrm>
          <a:prstGeom prst="rect">
            <a:avLst/>
          </a:prstGeom>
        </p:spPr>
        <p:txBody>
          <a:bodyPr vert="horz" lIns="91440" tIns="45720" rIns="91440" bIns="45720" rtlCol="0" anchor="ctr"/>
          <a:lstStyle>
            <a:lvl1pPr algn="r">
              <a:defRPr sz="1200" b="1">
                <a:solidFill>
                  <a:schemeClr val="bg1"/>
                </a:solidFill>
              </a:defRPr>
            </a:lvl1pPr>
          </a:lstStyle>
          <a:p>
            <a:fld id="{8C155976-BA9D-3146-8CCF-6E083750E9AB}" type="slidenum">
              <a:rPr lang="es-ES" smtClean="0"/>
              <a:pPr/>
              <a:t>‹Nº›</a:t>
            </a:fld>
            <a:endParaRPr lang="es-ES" dirty="0"/>
          </a:p>
        </p:txBody>
      </p:sp>
    </p:spTree>
    <p:extLst>
      <p:ext uri="{BB962C8B-B14F-4D97-AF65-F5344CB8AC3E}">
        <p14:creationId xmlns:p14="http://schemas.microsoft.com/office/powerpoint/2010/main" val="3418120292"/>
      </p:ext>
    </p:extLst>
  </p:cSld>
  <p:clrMap bg1="lt1" tx1="dk1" bg2="lt2" tx2="dk2" accent1="accent1" accent2="accent2" accent3="accent3" accent4="accent4" accent5="accent5" accent6="accent6" hlink="hlink" folHlink="folHlink"/>
  <p:sldLayoutIdLst>
    <p:sldLayoutId id="2147483669" r:id="rId1"/>
    <p:sldLayoutId id="2147483675" r:id="rId2"/>
    <p:sldLayoutId id="2147483677"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BA305-1E26-954C-8A3B-B11972ABEB5A}" type="datetimeFigureOut">
              <a:rPr lang="es-ES" smtClean="0"/>
              <a:t>13/11/2020</a:t>
            </a:fld>
            <a:endParaRPr lang="es-ES"/>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155976-BA9D-3146-8CCF-6E083750E9AB}" type="slidenum">
              <a:rPr lang="es-ES" smtClean="0"/>
              <a:t>‹Nº›</a:t>
            </a:fld>
            <a:endParaRPr lang="es-ES"/>
          </a:p>
        </p:txBody>
      </p:sp>
      <p:pic>
        <p:nvPicPr>
          <p:cNvPr id="7" name="Imagen 6"/>
          <p:cNvPicPr>
            <a:picLocks noChangeAspect="1"/>
          </p:cNvPicPr>
          <p:nvPr/>
        </p:nvPicPr>
        <p:blipFill>
          <a:blip r:embed="rId3"/>
          <a:stretch>
            <a:fillRect/>
          </a:stretch>
        </p:blipFill>
        <p:spPr>
          <a:xfrm>
            <a:off x="0" y="12329"/>
            <a:ext cx="9144000" cy="6858000"/>
          </a:xfrm>
          <a:prstGeom prst="rect">
            <a:avLst/>
          </a:prstGeom>
        </p:spPr>
      </p:pic>
    </p:spTree>
    <p:extLst>
      <p:ext uri="{BB962C8B-B14F-4D97-AF65-F5344CB8AC3E}">
        <p14:creationId xmlns:p14="http://schemas.microsoft.com/office/powerpoint/2010/main" val="305544452"/>
      </p:ext>
    </p:extLst>
  </p:cSld>
  <p:clrMap bg1="lt1" tx1="dk1" bg2="lt2" tx2="dk2" accent1="accent1" accent2="accent2" accent3="accent3" accent4="accent4" accent5="accent5" accent6="accent6" hlink="hlink" folHlink="folHlink"/>
  <p:sldLayoutIdLst>
    <p:sldLayoutId id="2147483683"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Imagen 9"/>
          <p:cNvPicPr>
            <a:picLocks noChangeAspect="1"/>
          </p:cNvPicPr>
          <p:nvPr userDrawn="1"/>
        </p:nvPicPr>
        <p:blipFill>
          <a:blip r:embed="rId7"/>
          <a:stretch>
            <a:fillRect/>
          </a:stretch>
        </p:blipFill>
        <p:spPr>
          <a:xfrm>
            <a:off x="0" y="43797"/>
            <a:ext cx="9158598" cy="6845677"/>
          </a:xfrm>
          <a:prstGeom prst="rect">
            <a:avLst/>
          </a:prstGeom>
        </p:spPr>
      </p:pic>
    </p:spTree>
    <p:extLst>
      <p:ext uri="{BB962C8B-B14F-4D97-AF65-F5344CB8AC3E}">
        <p14:creationId xmlns:p14="http://schemas.microsoft.com/office/powerpoint/2010/main" val="35676991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9.xml"/><Relationship Id="rId4" Type="http://schemas.openxmlformats.org/officeDocument/2006/relationships/image" Target="../media/image14.emf"/></Relationships>
</file>

<file path=ppt/slides/_rels/slide2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ctrTitle"/>
          </p:nvPr>
        </p:nvSpPr>
        <p:spPr>
          <a:xfrm>
            <a:off x="4225159" y="571975"/>
            <a:ext cx="4889350" cy="1925697"/>
          </a:xfrm>
        </p:spPr>
        <p:txBody>
          <a:bodyPr anchor="ctr" anchorCtr="0"/>
          <a:lstStyle/>
          <a:p>
            <a:r>
              <a:rPr lang="es-MX" sz="2800" i="0" dirty="0">
                <a:solidFill>
                  <a:schemeClr val="bg1"/>
                </a:solidFill>
                <a:latin typeface="Arial" panose="020B0604020202020204" pitchFamily="34" charset="0"/>
                <a:cs typeface="Arial" panose="020B0604020202020204" pitchFamily="34" charset="0"/>
              </a:rPr>
              <a:t>ANÁLISIS DEL PRESUPUESTO DE EGRESOS DE LA FEDERACIÓN (PEF) 2021 PARA EL CAMPO… </a:t>
            </a:r>
            <a:endParaRPr lang="es-MX" sz="2000" b="0" dirty="0">
              <a:solidFill>
                <a:schemeClr val="bg1"/>
              </a:solidFill>
              <a:latin typeface="Arial" panose="020B0604020202020204" pitchFamily="34" charset="0"/>
              <a:cs typeface="Arial" panose="020B0604020202020204" pitchFamily="34" charset="0"/>
            </a:endParaRPr>
          </a:p>
        </p:txBody>
      </p:sp>
      <p:sp>
        <p:nvSpPr>
          <p:cNvPr id="6" name="CuadroTexto 5"/>
          <p:cNvSpPr txBox="1"/>
          <p:nvPr/>
        </p:nvSpPr>
        <p:spPr>
          <a:xfrm>
            <a:off x="295422" y="6070581"/>
            <a:ext cx="4138476" cy="430887"/>
          </a:xfrm>
          <a:prstGeom prst="rect">
            <a:avLst/>
          </a:prstGeom>
          <a:noFill/>
        </p:spPr>
        <p:txBody>
          <a:bodyPr wrap="square" rtlCol="0">
            <a:spAutoFit/>
          </a:bodyPr>
          <a:lstStyle/>
          <a:p>
            <a:r>
              <a:rPr lang="es-MX" sz="2200" b="1" dirty="0">
                <a:solidFill>
                  <a:schemeClr val="bg1"/>
                </a:solidFill>
              </a:rPr>
              <a:t>10 de noviembre del 2020</a:t>
            </a:r>
          </a:p>
        </p:txBody>
      </p:sp>
      <p:sp>
        <p:nvSpPr>
          <p:cNvPr id="3" name="Rectángulo 2">
            <a:extLst>
              <a:ext uri="{FF2B5EF4-FFF2-40B4-BE49-F238E27FC236}">
                <a16:creationId xmlns:a16="http://schemas.microsoft.com/office/drawing/2014/main" id="{FA66A9DA-1E34-4FD3-A426-E1053309886C}"/>
              </a:ext>
            </a:extLst>
          </p:cNvPr>
          <p:cNvSpPr/>
          <p:nvPr/>
        </p:nvSpPr>
        <p:spPr>
          <a:xfrm>
            <a:off x="3615397" y="2815487"/>
            <a:ext cx="5056655" cy="523220"/>
          </a:xfrm>
          <a:prstGeom prst="rect">
            <a:avLst/>
          </a:prstGeom>
        </p:spPr>
        <p:txBody>
          <a:bodyPr wrap="square">
            <a:spAutoFit/>
          </a:bodyPr>
          <a:lstStyle/>
          <a:p>
            <a:pPr algn="ctr"/>
            <a:r>
              <a:rPr lang="es-MX" sz="1400" b="1" dirty="0">
                <a:solidFill>
                  <a:schemeClr val="bg1"/>
                </a:solidFill>
                <a:latin typeface="Arial" panose="020B0604020202020204" pitchFamily="34" charset="0"/>
                <a:ea typeface="Calibri" panose="020F0502020204030204" pitchFamily="34" charset="0"/>
                <a:cs typeface="Arial" panose="020B0604020202020204" pitchFamily="34" charset="0"/>
              </a:rPr>
              <a:t>… Publicado en la </a:t>
            </a:r>
          </a:p>
          <a:p>
            <a:pPr algn="ctr"/>
            <a:r>
              <a:rPr lang="es-MX" sz="1400" b="1" dirty="0">
                <a:solidFill>
                  <a:schemeClr val="bg1"/>
                </a:solidFill>
                <a:latin typeface="Arial" panose="020B0604020202020204" pitchFamily="34" charset="0"/>
                <a:ea typeface="Calibri" panose="020F0502020204030204" pitchFamily="34" charset="0"/>
                <a:cs typeface="Arial" panose="020B0604020202020204" pitchFamily="34" charset="0"/>
              </a:rPr>
              <a:t>Gaceta Parlamentaria de la H. Cámara de Diputados</a:t>
            </a:r>
          </a:p>
        </p:txBody>
      </p:sp>
    </p:spTree>
    <p:extLst>
      <p:ext uri="{BB962C8B-B14F-4D97-AF65-F5344CB8AC3E}">
        <p14:creationId xmlns:p14="http://schemas.microsoft.com/office/powerpoint/2010/main" val="2604322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noFill/>
        </p:spPr>
        <p:txBody>
          <a:bodyPr>
            <a:noAutofit/>
          </a:bodyPr>
          <a:lstStyle/>
          <a:p>
            <a:pPr>
              <a:defRPr/>
            </a:pPr>
            <a:r>
              <a:rPr lang="es-MX" sz="2000" b="1" cap="all" dirty="0">
                <a:solidFill>
                  <a:schemeClr val="bg1"/>
                </a:solidFill>
                <a:effectLst/>
                <a:ea typeface="ＭＳ Ｐゴシック" pitchFamily="34" charset="-128"/>
                <a:cs typeface="+mj-cs"/>
              </a:rPr>
              <a:t>PEC POR VERTIENTES:</a:t>
            </a:r>
            <a:br>
              <a:rPr lang="es-MX" sz="2000" b="1" cap="all" dirty="0">
                <a:solidFill>
                  <a:schemeClr val="bg1"/>
                </a:solidFill>
                <a:effectLst/>
                <a:ea typeface="ＭＳ Ｐゴシック" pitchFamily="34" charset="-128"/>
                <a:cs typeface="+mj-cs"/>
              </a:rPr>
            </a:br>
            <a:r>
              <a:rPr lang="es-MX" sz="2000" b="1" cap="all" dirty="0">
                <a:effectLst/>
                <a:ea typeface="ＭＳ Ｐゴシック" pitchFamily="34" charset="-128"/>
              </a:rPr>
              <a:t>aprobado legislativo 2021</a:t>
            </a:r>
            <a:r>
              <a:rPr lang="es-MX" sz="2000" b="1" cap="all" dirty="0">
                <a:solidFill>
                  <a:schemeClr val="bg1"/>
                </a:solidFill>
                <a:ea typeface="ＭＳ Ｐゴシック" pitchFamily="34" charset="-128"/>
                <a:cs typeface="+mj-cs"/>
              </a:rPr>
              <a:t> </a:t>
            </a:r>
            <a:r>
              <a:rPr lang="es-MX" sz="2000" b="1" dirty="0">
                <a:solidFill>
                  <a:schemeClr val="bg1"/>
                </a:solidFill>
                <a:ea typeface="ＭＳ Ｐゴシック" pitchFamily="34" charset="-128"/>
                <a:cs typeface="+mj-cs"/>
              </a:rPr>
              <a:t>vs.</a:t>
            </a:r>
            <a:r>
              <a:rPr lang="es-MX" sz="2000" b="1" cap="all" dirty="0">
                <a:solidFill>
                  <a:schemeClr val="bg1"/>
                </a:solidFill>
                <a:ea typeface="ＭＳ Ｐゴシック" pitchFamily="34" charset="-128"/>
                <a:cs typeface="+mj-cs"/>
              </a:rPr>
              <a:t> 2020</a:t>
            </a:r>
            <a:endParaRPr lang="es-MX" sz="2000" dirty="0">
              <a:solidFill>
                <a:schemeClr val="bg1"/>
              </a:solidFill>
              <a:effectLst/>
              <a:ea typeface="ＭＳ Ｐゴシック" pitchFamily="34" charset="-128"/>
            </a:endParaRPr>
          </a:p>
        </p:txBody>
      </p:sp>
      <p:sp>
        <p:nvSpPr>
          <p:cNvPr id="2" name="Marcador de texto 1">
            <a:extLst>
              <a:ext uri="{FF2B5EF4-FFF2-40B4-BE49-F238E27FC236}">
                <a16:creationId xmlns:a16="http://schemas.microsoft.com/office/drawing/2014/main" id="{3F98082A-79B1-4E23-A114-E47AA018BD8E}"/>
              </a:ext>
            </a:extLst>
          </p:cNvPr>
          <p:cNvSpPr>
            <a:spLocks noGrp="1"/>
          </p:cNvSpPr>
          <p:nvPr>
            <p:ph type="body" sz="quarter" idx="11"/>
          </p:nvPr>
        </p:nvSpPr>
        <p:spPr/>
        <p:txBody>
          <a:bodyPr/>
          <a:lstStyle/>
          <a:p>
            <a:endParaRPr lang="es-MX"/>
          </a:p>
        </p:txBody>
      </p:sp>
      <p:sp>
        <p:nvSpPr>
          <p:cNvPr id="19458" name="Rectangle 6"/>
          <p:cNvSpPr>
            <a:spLocks noGrp="1" noChangeArrowheads="1"/>
          </p:cNvSpPr>
          <p:nvPr>
            <p:ph type="sldNum"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fld id="{0FA7B088-0535-4D2F-BCD8-935A6F99FCD2}" type="slidenum">
              <a:rPr kumimoji="0" lang="es-MX" altLang="es-MX" sz="1200" b="0" i="0" u="none" strike="noStrike" kern="0" cap="none" spc="0" normalizeH="0" baseline="0" noProof="0">
                <a:ln>
                  <a:noFill/>
                </a:ln>
                <a:solidFill>
                  <a:schemeClr val="bg1">
                    <a:lumMod val="95000"/>
                  </a:schemeClr>
                </a:solidFill>
                <a:effectLst/>
                <a:uLnTx/>
                <a:uFillTx/>
                <a:latin typeface="Arial" panose="020B0604020202020204" pitchFamily="34" charset="0"/>
                <a:ea typeface="MS PGothic" pitchFamily="34" charset="-128"/>
                <a:cs typeface="MS PGothic" pitchFamily="34" charset="-128"/>
              </a:rPr>
              <a:pPr marL="0" marR="0" lvl="0" indent="0" defTabSz="914400" eaLnBrk="1" fontAlgn="auto" latinLnBrk="0" hangingPunct="1">
                <a:lnSpc>
                  <a:spcPct val="100000"/>
                </a:lnSpc>
                <a:spcBef>
                  <a:spcPct val="0"/>
                </a:spcBef>
                <a:spcAft>
                  <a:spcPts val="0"/>
                </a:spcAft>
                <a:buClrTx/>
                <a:buSzTx/>
                <a:buFontTx/>
                <a:buNone/>
                <a:tabLst/>
                <a:defRPr/>
              </a:pPr>
              <a:t>10</a:t>
            </a:fld>
            <a:endParaRPr kumimoji="0" lang="es-ES" altLang="es-MX" sz="1200" b="0" i="0" u="none" strike="noStrike" kern="0" cap="none" spc="0" normalizeH="0" baseline="0" noProof="0">
              <a:ln>
                <a:noFill/>
              </a:ln>
              <a:solidFill>
                <a:schemeClr val="bg1">
                  <a:lumMod val="95000"/>
                </a:schemeClr>
              </a:solidFill>
              <a:effectLst/>
              <a:uLnTx/>
              <a:uFillTx/>
              <a:latin typeface="Arial" panose="020B0604020202020204" pitchFamily="34" charset="0"/>
              <a:ea typeface="MS PGothic" pitchFamily="34" charset="-128"/>
              <a:cs typeface="MS PGothic" pitchFamily="34" charset="-128"/>
            </a:endParaRPr>
          </a:p>
        </p:txBody>
      </p:sp>
      <p:sp>
        <p:nvSpPr>
          <p:cNvPr id="19460" name="Text Box 5"/>
          <p:cNvSpPr txBox="1">
            <a:spLocks noChangeArrowheads="1"/>
          </p:cNvSpPr>
          <p:nvPr/>
        </p:nvSpPr>
        <p:spPr bwMode="auto">
          <a:xfrm>
            <a:off x="206830" y="1246297"/>
            <a:ext cx="8795656"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1200150" indent="-45720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342900" lvl="0" indent="-342900" algn="just">
              <a:spcBef>
                <a:spcPts val="0"/>
              </a:spcBef>
              <a:spcAft>
                <a:spcPts val="1200"/>
              </a:spcAft>
              <a:buFont typeface="Wingdings" panose="05000000000000000000" pitchFamily="2" charset="2"/>
              <a:buChar char="q"/>
            </a:pPr>
            <a:r>
              <a:rPr lang="es-MX" sz="1800" dirty="0">
                <a:latin typeface="Arial" panose="020B0604020202020204" pitchFamily="34" charset="0"/>
                <a:cs typeface="Arial" panose="020B0604020202020204" pitchFamily="34" charset="0"/>
              </a:rPr>
              <a:t>El PEC mantiene 8 de las 9 vertientes con relación al año anterior, que son las siguientes: </a:t>
            </a:r>
            <a:r>
              <a:rPr lang="es-MX" sz="1800" b="1" dirty="0">
                <a:latin typeface="Arial" panose="020B0604020202020204" pitchFamily="34" charset="0"/>
                <a:cs typeface="Arial" panose="020B0604020202020204" pitchFamily="34" charset="0"/>
              </a:rPr>
              <a:t>Competitividad, Medio Ambiente, Educativa, Social, Infraestructura, Salud, Agraria y Administrativa,</a:t>
            </a:r>
            <a:r>
              <a:rPr lang="es-MX" sz="1800" dirty="0">
                <a:latin typeface="Arial" panose="020B0604020202020204" pitchFamily="34" charset="0"/>
                <a:cs typeface="Arial" panose="020B0604020202020204" pitchFamily="34" charset="0"/>
              </a:rPr>
              <a:t> eliminándose la vertiente </a:t>
            </a:r>
            <a:r>
              <a:rPr lang="es-MX" sz="1800" b="1" dirty="0">
                <a:latin typeface="Arial" panose="020B0604020202020204" pitchFamily="34" charset="0"/>
                <a:cs typeface="Arial" panose="020B0604020202020204" pitchFamily="34" charset="0"/>
              </a:rPr>
              <a:t>Financiera.</a:t>
            </a:r>
          </a:p>
          <a:p>
            <a:pPr marL="342900" lvl="0" indent="-342900" algn="just">
              <a:spcBef>
                <a:spcPts val="0"/>
              </a:spcBef>
              <a:spcAft>
                <a:spcPts val="1200"/>
              </a:spcAft>
              <a:buFont typeface="Wingdings" panose="05000000000000000000" pitchFamily="2" charset="2"/>
              <a:buChar char="q"/>
            </a:pPr>
            <a:endParaRPr lang="es-MX" sz="1800" b="1" dirty="0">
              <a:solidFill>
                <a:srgbClr val="C00000"/>
              </a:solidFill>
              <a:latin typeface="Arial" panose="020B0604020202020204" pitchFamily="34" charset="0"/>
              <a:cs typeface="Arial" panose="020B0604020202020204" pitchFamily="34" charset="0"/>
            </a:endParaRPr>
          </a:p>
          <a:p>
            <a:pPr marL="342900" lvl="0" indent="-342900" algn="just">
              <a:spcBef>
                <a:spcPts val="0"/>
              </a:spcBef>
              <a:spcAft>
                <a:spcPts val="1200"/>
              </a:spcAft>
              <a:buFont typeface="Wingdings" panose="05000000000000000000" pitchFamily="2" charset="2"/>
              <a:buChar char="q"/>
            </a:pPr>
            <a:r>
              <a:rPr lang="es-MX" sz="1800" dirty="0">
                <a:latin typeface="Arial" panose="020B0604020202020204" pitchFamily="34" charset="0"/>
                <a:cs typeface="Arial" panose="020B0604020202020204" pitchFamily="34" charset="0"/>
              </a:rPr>
              <a:t>Algunas vertientes, registraron incrementos menores como la de </a:t>
            </a:r>
            <a:r>
              <a:rPr lang="es-MX" sz="1800" b="1" dirty="0">
                <a:latin typeface="Arial" panose="020B0604020202020204" pitchFamily="34" charset="0"/>
                <a:cs typeface="Arial" panose="020B0604020202020204" pitchFamily="34" charset="0"/>
              </a:rPr>
              <a:t>Salud (1.2%)</a:t>
            </a:r>
            <a:r>
              <a:rPr lang="es-MX" sz="1800" dirty="0">
                <a:latin typeface="Arial" panose="020B0604020202020204" pitchFamily="34" charset="0"/>
                <a:cs typeface="Arial" panose="020B0604020202020204" pitchFamily="34" charset="0"/>
              </a:rPr>
              <a:t>, </a:t>
            </a:r>
            <a:r>
              <a:rPr lang="es-MX" sz="1800" b="1" dirty="0">
                <a:latin typeface="Arial" panose="020B0604020202020204" pitchFamily="34" charset="0"/>
                <a:cs typeface="Arial" panose="020B0604020202020204" pitchFamily="34" charset="0"/>
              </a:rPr>
              <a:t>Social (3.1%) </a:t>
            </a:r>
            <a:r>
              <a:rPr lang="es-MX" sz="1800" dirty="0">
                <a:latin typeface="Arial" panose="020B0604020202020204" pitchFamily="34" charset="0"/>
                <a:cs typeface="Arial" panose="020B0604020202020204" pitchFamily="34" charset="0"/>
              </a:rPr>
              <a:t>y la </a:t>
            </a:r>
            <a:r>
              <a:rPr lang="es-MX" sz="1800" b="1" dirty="0">
                <a:latin typeface="Arial" panose="020B0604020202020204" pitchFamily="34" charset="0"/>
                <a:cs typeface="Arial" panose="020B0604020202020204" pitchFamily="34" charset="0"/>
              </a:rPr>
              <a:t>Educativa (4.3%)</a:t>
            </a:r>
            <a:r>
              <a:rPr lang="es-MX" sz="1800" dirty="0">
                <a:latin typeface="Arial" panose="020B0604020202020204" pitchFamily="34" charset="0"/>
                <a:cs typeface="Arial" panose="020B0604020202020204" pitchFamily="34" charset="0"/>
              </a:rPr>
              <a:t>, con el incremento más alto para </a:t>
            </a:r>
            <a:r>
              <a:rPr lang="es-MX" sz="1800" b="1" dirty="0">
                <a:latin typeface="Arial" panose="020B0604020202020204" pitchFamily="34" charset="0"/>
                <a:cs typeface="Arial" panose="020B0604020202020204" pitchFamily="34" charset="0"/>
              </a:rPr>
              <a:t>Competitividad,</a:t>
            </a:r>
            <a:r>
              <a:rPr lang="es-MX" sz="1800" dirty="0">
                <a:latin typeface="Arial" panose="020B0604020202020204" pitchFamily="34" charset="0"/>
                <a:cs typeface="Arial" panose="020B0604020202020204" pitchFamily="34" charset="0"/>
              </a:rPr>
              <a:t> aunque solo fue del </a:t>
            </a:r>
            <a:r>
              <a:rPr lang="es-MX" sz="1800" b="1" dirty="0">
                <a:latin typeface="Arial" panose="020B0604020202020204" pitchFamily="34" charset="0"/>
                <a:cs typeface="Arial" panose="020B0604020202020204" pitchFamily="34" charset="0"/>
              </a:rPr>
              <a:t>7.5%.</a:t>
            </a:r>
          </a:p>
          <a:p>
            <a:pPr marL="342900" lvl="0" indent="-342900" algn="just">
              <a:spcBef>
                <a:spcPts val="0"/>
              </a:spcBef>
              <a:spcAft>
                <a:spcPts val="1200"/>
              </a:spcAft>
              <a:buFont typeface="Wingdings" panose="05000000000000000000" pitchFamily="2" charset="2"/>
              <a:buChar char="q"/>
            </a:pPr>
            <a:endParaRPr lang="es-MX" sz="1800" b="1" dirty="0">
              <a:latin typeface="Arial" panose="020B0604020202020204" pitchFamily="34" charset="0"/>
              <a:cs typeface="Arial" panose="020B0604020202020204" pitchFamily="34" charset="0"/>
            </a:endParaRPr>
          </a:p>
          <a:p>
            <a:pPr marL="342900" lvl="0" indent="-342900" algn="just">
              <a:spcBef>
                <a:spcPts val="0"/>
              </a:spcBef>
              <a:spcAft>
                <a:spcPts val="1200"/>
              </a:spcAft>
              <a:buFont typeface="Wingdings" panose="05000000000000000000" pitchFamily="2" charset="2"/>
              <a:buChar char="q"/>
            </a:pPr>
            <a:r>
              <a:rPr lang="es-MX" sz="1800" dirty="0">
                <a:latin typeface="Arial" panose="020B0604020202020204" pitchFamily="34" charset="0"/>
                <a:cs typeface="Arial" panose="020B0604020202020204" pitchFamily="34" charset="0"/>
              </a:rPr>
              <a:t>Otras vertientes registraron decrementos como </a:t>
            </a:r>
            <a:r>
              <a:rPr lang="es-MX" sz="1800" b="1" dirty="0">
                <a:latin typeface="Arial" panose="020B0604020202020204" pitchFamily="34" charset="0"/>
                <a:cs typeface="Arial" panose="020B0604020202020204" pitchFamily="34" charset="0"/>
              </a:rPr>
              <a:t>Infraestructura (-1.9%) </a:t>
            </a:r>
            <a:r>
              <a:rPr lang="es-MX" sz="1800" dirty="0">
                <a:latin typeface="Arial" panose="020B0604020202020204" pitchFamily="34" charset="0"/>
                <a:cs typeface="Arial" panose="020B0604020202020204" pitchFamily="34" charset="0"/>
              </a:rPr>
              <a:t>y la </a:t>
            </a:r>
            <a:r>
              <a:rPr lang="es-MX" sz="1800" b="1" dirty="0">
                <a:latin typeface="Arial" panose="020B0604020202020204" pitchFamily="34" charset="0"/>
                <a:cs typeface="Arial" panose="020B0604020202020204" pitchFamily="34" charset="0"/>
              </a:rPr>
              <a:t>Administrativa</a:t>
            </a:r>
            <a:r>
              <a:rPr lang="es-MX" sz="1800" dirty="0">
                <a:latin typeface="Arial" panose="020B0604020202020204" pitchFamily="34" charset="0"/>
                <a:cs typeface="Arial" panose="020B0604020202020204" pitchFamily="34" charset="0"/>
              </a:rPr>
              <a:t> </a:t>
            </a:r>
            <a:r>
              <a:rPr lang="es-MX" sz="1800" b="1" dirty="0">
                <a:latin typeface="Arial" panose="020B0604020202020204" pitchFamily="34" charset="0"/>
                <a:cs typeface="Arial" panose="020B0604020202020204" pitchFamily="34" charset="0"/>
              </a:rPr>
              <a:t>(-15.7%)</a:t>
            </a:r>
            <a:r>
              <a:rPr lang="es-MX" sz="1800" dirty="0">
                <a:latin typeface="Arial" panose="020B0604020202020204" pitchFamily="34" charset="0"/>
                <a:cs typeface="Arial" panose="020B0604020202020204" pitchFamily="34" charset="0"/>
              </a:rPr>
              <a:t>; con decrementos más significativos en la de </a:t>
            </a:r>
            <a:r>
              <a:rPr lang="es-MX" sz="1800" b="1" dirty="0">
                <a:latin typeface="Arial" panose="020B0604020202020204" pitchFamily="34" charset="0"/>
                <a:cs typeface="Arial" panose="020B0604020202020204" pitchFamily="34" charset="0"/>
              </a:rPr>
              <a:t>Medio ambiente (-30.1%) </a:t>
            </a:r>
            <a:r>
              <a:rPr lang="es-MX" sz="1800" dirty="0">
                <a:latin typeface="Arial" panose="020B0604020202020204" pitchFamily="34" charset="0"/>
                <a:cs typeface="Arial" panose="020B0604020202020204" pitchFamily="34" charset="0"/>
              </a:rPr>
              <a:t>y</a:t>
            </a:r>
            <a:r>
              <a:rPr lang="es-MX" sz="1800" b="1" dirty="0">
                <a:latin typeface="Arial" panose="020B0604020202020204" pitchFamily="34" charset="0"/>
                <a:cs typeface="Arial" panose="020B0604020202020204" pitchFamily="34" charset="0"/>
              </a:rPr>
              <a:t> Agraria (-97.6%).</a:t>
            </a:r>
          </a:p>
          <a:p>
            <a:pPr marL="342900" lvl="0" indent="-342900" algn="just">
              <a:spcBef>
                <a:spcPts val="0"/>
              </a:spcBef>
              <a:spcAft>
                <a:spcPts val="1200"/>
              </a:spcAft>
              <a:buFont typeface="Wingdings" panose="05000000000000000000" pitchFamily="2" charset="2"/>
              <a:buChar char="q"/>
            </a:pPr>
            <a:endParaRPr lang="es-MX" sz="1800" b="1" dirty="0">
              <a:latin typeface="Arial" panose="020B0604020202020204" pitchFamily="34" charset="0"/>
              <a:cs typeface="Arial" panose="020B0604020202020204" pitchFamily="34" charset="0"/>
            </a:endParaRPr>
          </a:p>
          <a:p>
            <a:pPr marL="342900" lvl="0" indent="-342900" algn="just">
              <a:spcBef>
                <a:spcPts val="0"/>
              </a:spcBef>
              <a:spcAft>
                <a:spcPts val="1200"/>
              </a:spcAft>
              <a:buFont typeface="Wingdings" panose="05000000000000000000" pitchFamily="2" charset="2"/>
              <a:buChar char="q"/>
            </a:pPr>
            <a:r>
              <a:rPr lang="es-MX" sz="1800" dirty="0">
                <a:latin typeface="Arial" panose="020B0604020202020204" pitchFamily="34" charset="0"/>
                <a:cs typeface="Arial" panose="020B0604020202020204" pitchFamily="34" charset="0"/>
              </a:rPr>
              <a:t>El decremento en la </a:t>
            </a:r>
            <a:r>
              <a:rPr lang="es-MX" sz="1800" b="1" dirty="0">
                <a:latin typeface="Arial" panose="020B0604020202020204" pitchFamily="34" charset="0"/>
                <a:cs typeface="Arial" panose="020B0604020202020204" pitchFamily="34" charset="0"/>
              </a:rPr>
              <a:t>Vertiente Agra</a:t>
            </a:r>
            <a:r>
              <a:rPr lang="es-MX" sz="1800" dirty="0">
                <a:latin typeface="Arial" panose="020B0604020202020204" pitchFamily="34" charset="0"/>
                <a:cs typeface="Arial" panose="020B0604020202020204" pitchFamily="34" charset="0"/>
              </a:rPr>
              <a:t>ria esta vinculado a recursos del Programa </a:t>
            </a:r>
            <a:r>
              <a:rPr lang="es-MX" sz="1800" b="1" dirty="0">
                <a:latin typeface="Arial" panose="020B0604020202020204" pitchFamily="34" charset="0"/>
                <a:cs typeface="Arial" panose="020B0604020202020204" pitchFamily="34" charset="0"/>
              </a:rPr>
              <a:t>Sembrando Vida</a:t>
            </a:r>
            <a:r>
              <a:rPr lang="es-MX" sz="1800" dirty="0">
                <a:latin typeface="Arial" panose="020B0604020202020204" pitchFamily="34" charset="0"/>
                <a:cs typeface="Arial" panose="020B0604020202020204" pitchFamily="34" charset="0"/>
              </a:rPr>
              <a:t>, que se trasladaron a la </a:t>
            </a:r>
            <a:r>
              <a:rPr lang="es-MX" sz="1800" b="1" dirty="0">
                <a:latin typeface="Arial" panose="020B0604020202020204" pitchFamily="34" charset="0"/>
                <a:cs typeface="Arial" panose="020B0604020202020204" pitchFamily="34" charset="0"/>
              </a:rPr>
              <a:t>Vertiente Social</a:t>
            </a:r>
            <a:r>
              <a:rPr lang="es-MX" sz="1800" dirty="0">
                <a:latin typeface="Arial" panose="020B0604020202020204" pitchFamily="34" charset="0"/>
                <a:cs typeface="Arial" panose="020B0604020202020204" pitchFamily="34" charset="0"/>
              </a:rPr>
              <a:t>.</a:t>
            </a:r>
          </a:p>
        </p:txBody>
      </p:sp>
      <p:sp>
        <p:nvSpPr>
          <p:cNvPr id="19461" name="Rectangle 2"/>
          <p:cNvSpPr>
            <a:spLocks noChangeArrowheads="1"/>
          </p:cNvSpPr>
          <p:nvPr/>
        </p:nvSpPr>
        <p:spPr bwMode="auto">
          <a:xfrm>
            <a:off x="4479635"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0" lang="es-MX" altLang="es-MX" sz="1800" b="0" i="0" u="none" strike="noStrike" kern="0" cap="none" spc="0" normalizeH="0" baseline="0" noProof="0">
              <a:ln>
                <a:noFill/>
              </a:ln>
              <a:solidFill>
                <a:schemeClr val="tx2"/>
              </a:solidFill>
              <a:effectLst/>
              <a:uLnTx/>
              <a:uFillTx/>
              <a:latin typeface="Constantia" panose="02030602050306030303" pitchFamily="18" charset="0"/>
              <a:ea typeface="MS PGothic" pitchFamily="34" charset="-128"/>
              <a:cs typeface="MS PGothic" pitchFamily="34" charset="-128"/>
            </a:endParaRPr>
          </a:p>
        </p:txBody>
      </p:sp>
    </p:spTree>
    <p:extLst>
      <p:ext uri="{BB962C8B-B14F-4D97-AF65-F5344CB8AC3E}">
        <p14:creationId xmlns:p14="http://schemas.microsoft.com/office/powerpoint/2010/main" val="3692963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1 Título"/>
          <p:cNvSpPr>
            <a:spLocks noGrp="1"/>
          </p:cNvSpPr>
          <p:nvPr>
            <p:ph type="title"/>
          </p:nvPr>
        </p:nvSpPr>
        <p:spPr>
          <a:noFill/>
        </p:spPr>
        <p:txBody>
          <a:bodyPr>
            <a:noAutofit/>
          </a:bodyPr>
          <a:lstStyle/>
          <a:p>
            <a:r>
              <a:rPr lang="es-MX" altLang="es-MX" sz="2000" b="1" dirty="0">
                <a:solidFill>
                  <a:schemeClr val="bg1"/>
                </a:solidFill>
              </a:rPr>
              <a:t>PROGRAMA</a:t>
            </a:r>
            <a:r>
              <a:rPr lang="es-MX" altLang="es-MX" sz="2000" b="1" dirty="0">
                <a:solidFill>
                  <a:schemeClr val="bg1"/>
                </a:solidFill>
                <a:effectLst/>
              </a:rPr>
              <a:t> ESPECIAL CONCURRENTE 2021 vs. 2020 </a:t>
            </a:r>
            <a:br>
              <a:rPr lang="es-MX" altLang="es-MX" sz="2000" b="1" dirty="0">
                <a:solidFill>
                  <a:schemeClr val="bg1"/>
                </a:solidFill>
                <a:effectLst/>
              </a:rPr>
            </a:br>
            <a:r>
              <a:rPr lang="es-MX" altLang="es-MX" sz="2000" b="1" dirty="0">
                <a:solidFill>
                  <a:schemeClr val="bg1"/>
                </a:solidFill>
                <a:effectLst/>
              </a:rPr>
              <a:t>POR </a:t>
            </a:r>
            <a:r>
              <a:rPr lang="es-MX" altLang="es-MX" sz="2000" b="1" dirty="0">
                <a:solidFill>
                  <a:schemeClr val="bg1"/>
                </a:solidFill>
              </a:rPr>
              <a:t>VERTIENTES 1/</a:t>
            </a:r>
            <a:endParaRPr lang="es-MX" altLang="es-MX" sz="2000" b="1" dirty="0">
              <a:solidFill>
                <a:schemeClr val="bg1"/>
              </a:solidFill>
              <a:effectLst/>
            </a:endParaRPr>
          </a:p>
        </p:txBody>
      </p:sp>
      <p:sp>
        <p:nvSpPr>
          <p:cNvPr id="2" name="Marcador de texto 1">
            <a:extLst>
              <a:ext uri="{FF2B5EF4-FFF2-40B4-BE49-F238E27FC236}">
                <a16:creationId xmlns:a16="http://schemas.microsoft.com/office/drawing/2014/main" id="{5DEE51D2-3B8A-49C2-BF93-5E5AADE5549D}"/>
              </a:ext>
            </a:extLst>
          </p:cNvPr>
          <p:cNvSpPr>
            <a:spLocks noGrp="1"/>
          </p:cNvSpPr>
          <p:nvPr>
            <p:ph type="body" sz="quarter" idx="11"/>
          </p:nvPr>
        </p:nvSpPr>
        <p:spPr/>
        <p:txBody>
          <a:bodyPr/>
          <a:lstStyle/>
          <a:p>
            <a:endParaRPr lang="es-MX"/>
          </a:p>
        </p:txBody>
      </p:sp>
      <p:sp>
        <p:nvSpPr>
          <p:cNvPr id="20484" name="Text Box 91"/>
          <p:cNvSpPr txBox="1">
            <a:spLocks noChangeArrowheads="1"/>
          </p:cNvSpPr>
          <p:nvPr/>
        </p:nvSpPr>
        <p:spPr bwMode="auto">
          <a:xfrm>
            <a:off x="3830787" y="1176885"/>
            <a:ext cx="209865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s-MX" altLang="es-MX" sz="2000" b="1" i="0" u="none" strike="noStrike" kern="0" cap="none" spc="0" normalizeH="0" baseline="0" noProof="0" dirty="0">
                <a:ln>
                  <a:noFill/>
                </a:ln>
                <a:solidFill>
                  <a:schemeClr val="tx1"/>
                </a:solidFill>
                <a:effectLst/>
                <a:uLnTx/>
                <a:uFillTx/>
                <a:latin typeface="+mj-lt"/>
                <a:ea typeface="MS PGothic" pitchFamily="34" charset="-128"/>
                <a:cs typeface="MS PGothic" pitchFamily="34" charset="-128"/>
              </a:rPr>
              <a:t>Millones de pesos</a:t>
            </a:r>
            <a:endParaRPr kumimoji="0" lang="es-ES" altLang="es-MX" sz="2000" b="1" i="0" u="none" strike="noStrike" kern="0" cap="none" spc="0" normalizeH="0" baseline="0" noProof="0" dirty="0">
              <a:ln>
                <a:noFill/>
              </a:ln>
              <a:solidFill>
                <a:schemeClr val="tx1"/>
              </a:solidFill>
              <a:effectLst/>
              <a:uLnTx/>
              <a:uFillTx/>
              <a:latin typeface="+mj-lt"/>
              <a:ea typeface="MS PGothic" pitchFamily="34" charset="-128"/>
              <a:cs typeface="MS PGothic" pitchFamily="34" charset="-128"/>
            </a:endParaRPr>
          </a:p>
        </p:txBody>
      </p:sp>
      <p:sp>
        <p:nvSpPr>
          <p:cNvPr id="7" name="CuadroTexto 6">
            <a:extLst>
              <a:ext uri="{FF2B5EF4-FFF2-40B4-BE49-F238E27FC236}">
                <a16:creationId xmlns:a16="http://schemas.microsoft.com/office/drawing/2014/main" id="{A368CA2C-F17D-40B4-9F4E-ECEA9CF4574E}"/>
              </a:ext>
            </a:extLst>
          </p:cNvPr>
          <p:cNvSpPr txBox="1"/>
          <p:nvPr/>
        </p:nvSpPr>
        <p:spPr>
          <a:xfrm>
            <a:off x="599889" y="6116605"/>
            <a:ext cx="2714654" cy="307777"/>
          </a:xfrm>
          <a:prstGeom prst="rect">
            <a:avLst/>
          </a:prstGeom>
          <a:noFill/>
        </p:spPr>
        <p:txBody>
          <a:bodyPr wrap="none" rtlCol="0">
            <a:spAutoFit/>
          </a:bodyPr>
          <a:lstStyle/>
          <a:p>
            <a:r>
              <a:rPr lang="es-MX" sz="1400" b="1" dirty="0"/>
              <a:t>1/ Fuente: Anexo 11 del PEF 2021.</a:t>
            </a:r>
            <a:endParaRPr lang="es-ES" sz="1400" b="1" dirty="0"/>
          </a:p>
        </p:txBody>
      </p:sp>
      <p:pic>
        <p:nvPicPr>
          <p:cNvPr id="39030" name="Picture 118">
            <a:extLst>
              <a:ext uri="{FF2B5EF4-FFF2-40B4-BE49-F238E27FC236}">
                <a16:creationId xmlns:a16="http://schemas.microsoft.com/office/drawing/2014/main" id="{810B5AA3-5E60-424E-8EEA-6E1BB12FE7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 y="1625600"/>
            <a:ext cx="8153400" cy="412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1743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4C58BD62-406D-43C8-A361-4474C9CBC499}"/>
              </a:ext>
            </a:extLst>
          </p:cNvPr>
          <p:cNvSpPr>
            <a:spLocks noGrp="1"/>
          </p:cNvSpPr>
          <p:nvPr>
            <p:ph type="body" sz="quarter" idx="11"/>
          </p:nvPr>
        </p:nvSpPr>
        <p:spPr/>
        <p:txBody>
          <a:bodyPr/>
          <a:lstStyle/>
          <a:p>
            <a:endParaRPr lang="es-MX"/>
          </a:p>
        </p:txBody>
      </p:sp>
      <p:sp>
        <p:nvSpPr>
          <p:cNvPr id="23554" name="Rectangle 6"/>
          <p:cNvSpPr>
            <a:spLocks noGrp="1" noChangeArrowheads="1"/>
          </p:cNvSpPr>
          <p:nvPr>
            <p:ph type="sldNum"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fld id="{AD8C9486-2056-4E44-8642-23AC2E71CFED}" type="slidenum">
              <a:rPr kumimoji="0" lang="es-MX" altLang="es-MX" sz="1200" b="0" i="0" u="none" strike="noStrike" kern="0" cap="none" spc="0" normalizeH="0" baseline="0" noProof="0">
                <a:ln>
                  <a:noFill/>
                </a:ln>
                <a:solidFill>
                  <a:schemeClr val="bg1">
                    <a:lumMod val="95000"/>
                  </a:schemeClr>
                </a:solidFill>
                <a:effectLst/>
                <a:uLnTx/>
                <a:uFillTx/>
                <a:latin typeface="Arial" panose="020B0604020202020204" pitchFamily="34" charset="0"/>
                <a:ea typeface="MS PGothic" pitchFamily="34" charset="-128"/>
                <a:cs typeface="MS PGothic" pitchFamily="34" charset="-128"/>
              </a:rPr>
              <a:pPr marL="0" marR="0" lvl="0" indent="0" defTabSz="914400" eaLnBrk="1" fontAlgn="auto" latinLnBrk="0" hangingPunct="1">
                <a:lnSpc>
                  <a:spcPct val="100000"/>
                </a:lnSpc>
                <a:spcBef>
                  <a:spcPct val="0"/>
                </a:spcBef>
                <a:spcAft>
                  <a:spcPts val="0"/>
                </a:spcAft>
                <a:buClrTx/>
                <a:buSzTx/>
                <a:buFontTx/>
                <a:buNone/>
                <a:tabLst/>
                <a:defRPr/>
              </a:pPr>
              <a:t>12</a:t>
            </a:fld>
            <a:endParaRPr kumimoji="0" lang="es-ES" altLang="es-MX" sz="1200" b="0" i="0" u="none" strike="noStrike" kern="0" cap="none" spc="0" normalizeH="0" baseline="0" noProof="0" dirty="0">
              <a:ln>
                <a:noFill/>
              </a:ln>
              <a:solidFill>
                <a:schemeClr val="bg1">
                  <a:lumMod val="95000"/>
                </a:schemeClr>
              </a:solidFill>
              <a:effectLst/>
              <a:uLnTx/>
              <a:uFillTx/>
              <a:latin typeface="Arial" panose="020B0604020202020204" pitchFamily="34" charset="0"/>
              <a:ea typeface="MS PGothic" pitchFamily="34" charset="-128"/>
              <a:cs typeface="MS PGothic" pitchFamily="34" charset="-128"/>
            </a:endParaRPr>
          </a:p>
        </p:txBody>
      </p:sp>
      <p:sp>
        <p:nvSpPr>
          <p:cNvPr id="23556" name="Text Box 5"/>
          <p:cNvSpPr txBox="1">
            <a:spLocks noChangeArrowheads="1"/>
          </p:cNvSpPr>
          <p:nvPr/>
        </p:nvSpPr>
        <p:spPr bwMode="auto">
          <a:xfrm>
            <a:off x="320109" y="1236646"/>
            <a:ext cx="8561900"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987425" indent="-244475">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342900" lvl="0" indent="-342900" algn="just" defTabSz="895350">
              <a:spcBef>
                <a:spcPct val="0"/>
              </a:spcBef>
              <a:buFont typeface="Wingdings" panose="05000000000000000000" pitchFamily="2" charset="2"/>
              <a:buChar char="q"/>
              <a:defRPr/>
            </a:pPr>
            <a:r>
              <a:rPr lang="es-ES" altLang="es-MX" sz="1700" kern="0" dirty="0">
                <a:latin typeface="Arial" panose="020B0604020202020204" pitchFamily="34" charset="0"/>
                <a:cs typeface="Arial" panose="020B0604020202020204" pitchFamily="34" charset="0"/>
              </a:rPr>
              <a:t>El PEC mantiene 11 programas, </a:t>
            </a:r>
            <a:r>
              <a:rPr lang="es-ES" altLang="es-MX" sz="1700" b="1" kern="0" dirty="0">
                <a:latin typeface="Arial" panose="020B0604020202020204" pitchFamily="34" charset="0"/>
                <a:cs typeface="Arial" panose="020B0604020202020204" pitchFamily="34" charset="0"/>
              </a:rPr>
              <a:t>eliminando </a:t>
            </a:r>
            <a:r>
              <a:rPr lang="es-ES" altLang="es-MX" sz="1700" kern="0" dirty="0">
                <a:latin typeface="Arial" panose="020B0604020202020204" pitchFamily="34" charset="0"/>
                <a:cs typeface="Arial" panose="020B0604020202020204" pitchFamily="34" charset="0"/>
              </a:rPr>
              <a:t>el de </a:t>
            </a:r>
            <a:r>
              <a:rPr lang="es-ES" altLang="es-MX" sz="1700" b="1" kern="0" dirty="0">
                <a:latin typeface="Arial" panose="020B0604020202020204" pitchFamily="34" charset="0"/>
                <a:cs typeface="Arial" panose="020B0604020202020204" pitchFamily="34" charset="0"/>
              </a:rPr>
              <a:t>Financiamiento y Aseguramiento al Medio Rural.</a:t>
            </a:r>
            <a:endParaRPr lang="es-ES" altLang="es-MX" sz="1700" kern="0" dirty="0">
              <a:latin typeface="Arial" panose="020B0604020202020204" pitchFamily="34" charset="0"/>
              <a:cs typeface="Arial" panose="020B0604020202020204" pitchFamily="34" charset="0"/>
            </a:endParaRPr>
          </a:p>
          <a:p>
            <a:pPr lvl="0" algn="just" defTabSz="895350">
              <a:spcBef>
                <a:spcPct val="0"/>
              </a:spcBef>
              <a:buNone/>
              <a:defRPr/>
            </a:pPr>
            <a:endParaRPr lang="es-ES" altLang="es-MX" sz="1700" kern="0" dirty="0">
              <a:latin typeface="Arial" panose="020B0604020202020204" pitchFamily="34" charset="0"/>
              <a:cs typeface="Arial" panose="020B0604020202020204" pitchFamily="34" charset="0"/>
            </a:endParaRPr>
          </a:p>
          <a:p>
            <a:pPr marL="342900" lvl="0" indent="-342900" algn="just" defTabSz="895350">
              <a:spcBef>
                <a:spcPct val="0"/>
              </a:spcBef>
              <a:buFont typeface="Wingdings" panose="05000000000000000000" pitchFamily="2" charset="2"/>
              <a:buChar char="q"/>
              <a:defRPr/>
            </a:pPr>
            <a:r>
              <a:rPr lang="es-ES" altLang="es-MX" sz="1700" kern="0" dirty="0">
                <a:latin typeface="Arial" panose="020B0604020202020204" pitchFamily="34" charset="0"/>
                <a:cs typeface="Arial" panose="020B0604020202020204" pitchFamily="34" charset="0"/>
              </a:rPr>
              <a:t>Registran reducciones </a:t>
            </a:r>
            <a:r>
              <a:rPr lang="es-MX" altLang="es-MX" sz="1700" kern="0" dirty="0">
                <a:latin typeface="Arial" panose="020B0604020202020204" pitchFamily="34" charset="0"/>
                <a:cs typeface="Arial" panose="020B0604020202020204" pitchFamily="34" charset="0"/>
              </a:rPr>
              <a:t>importantes de recursos el </a:t>
            </a:r>
            <a:r>
              <a:rPr lang="es-ES" altLang="es-MX" sz="1700" b="1" kern="0" dirty="0">
                <a:latin typeface="Arial" panose="020B0604020202020204" pitchFamily="34" charset="0"/>
                <a:cs typeface="Arial" panose="020B0604020202020204" pitchFamily="34" charset="0"/>
              </a:rPr>
              <a:t>Programa para la Atención de Aspectos Agrarios</a:t>
            </a:r>
            <a:r>
              <a:rPr lang="es-ES" altLang="es-MX" sz="1700" kern="0" dirty="0">
                <a:latin typeface="Arial" panose="020B0604020202020204" pitchFamily="34" charset="0"/>
                <a:cs typeface="Arial" panose="020B0604020202020204" pitchFamily="34" charset="0"/>
              </a:rPr>
              <a:t> </a:t>
            </a:r>
            <a:r>
              <a:rPr lang="es-ES" altLang="es-MX" sz="1700" b="1" kern="0" dirty="0">
                <a:latin typeface="Arial" panose="020B0604020202020204" pitchFamily="34" charset="0"/>
                <a:cs typeface="Arial" panose="020B0604020202020204" pitchFamily="34" charset="0"/>
              </a:rPr>
              <a:t>(97.6%)</a:t>
            </a:r>
            <a:r>
              <a:rPr lang="es-ES" altLang="es-MX" sz="1700" kern="0" dirty="0">
                <a:latin typeface="Arial" panose="020B0604020202020204" pitchFamily="34" charset="0"/>
                <a:cs typeface="Arial" panose="020B0604020202020204" pitchFamily="34" charset="0"/>
              </a:rPr>
              <a:t>,</a:t>
            </a:r>
            <a:r>
              <a:rPr lang="es-ES" altLang="es-MX" sz="1700" b="1" kern="0" dirty="0">
                <a:latin typeface="Arial" panose="020B0604020202020204" pitchFamily="34" charset="0"/>
                <a:cs typeface="Arial" panose="020B0604020202020204" pitchFamily="34" charset="0"/>
              </a:rPr>
              <a:t> </a:t>
            </a:r>
            <a:r>
              <a:rPr lang="es-ES" altLang="es-MX" sz="1700" kern="0" dirty="0">
                <a:latin typeface="Arial" panose="020B0604020202020204" pitchFamily="34" charset="0"/>
                <a:cs typeface="Arial" panose="020B0604020202020204" pitchFamily="34" charset="0"/>
              </a:rPr>
              <a:t>el</a:t>
            </a:r>
            <a:r>
              <a:rPr lang="es-ES" altLang="es-MX" sz="1700" b="1" kern="0" dirty="0">
                <a:latin typeface="Arial" panose="020B0604020202020204" pitchFamily="34" charset="0"/>
                <a:cs typeface="Arial" panose="020B0604020202020204" pitchFamily="34" charset="0"/>
              </a:rPr>
              <a:t> </a:t>
            </a:r>
            <a:r>
              <a:rPr lang="es-ES" altLang="es-MX" sz="1700" kern="0" dirty="0">
                <a:latin typeface="Arial" panose="020B0604020202020204" pitchFamily="34" charset="0"/>
                <a:cs typeface="Arial" panose="020B0604020202020204" pitchFamily="34" charset="0"/>
              </a:rPr>
              <a:t>de </a:t>
            </a:r>
            <a:r>
              <a:rPr lang="es-ES" altLang="es-MX" sz="1700" b="1" kern="0" dirty="0">
                <a:latin typeface="Arial" panose="020B0604020202020204" pitchFamily="34" charset="0"/>
                <a:cs typeface="Arial" panose="020B0604020202020204" pitchFamily="34" charset="0"/>
              </a:rPr>
              <a:t>Sustentabilidad de los Recursos Naturales   (-30.1%) </a:t>
            </a:r>
            <a:r>
              <a:rPr lang="es-ES" altLang="es-MX" sz="1700" kern="0" dirty="0">
                <a:latin typeface="Arial" panose="020B0604020202020204" pitchFamily="34" charset="0"/>
                <a:cs typeface="Arial" panose="020B0604020202020204" pitchFamily="34" charset="0"/>
              </a:rPr>
              <a:t>y el </a:t>
            </a:r>
            <a:r>
              <a:rPr lang="es-ES" altLang="es-MX" sz="1700" b="1" kern="0" dirty="0">
                <a:latin typeface="Arial" panose="020B0604020202020204" pitchFamily="34" charset="0"/>
                <a:cs typeface="Arial" panose="020B0604020202020204" pitchFamily="34" charset="0"/>
              </a:rPr>
              <a:t>Gasto Administrativo (-15.7%). </a:t>
            </a:r>
            <a:r>
              <a:rPr lang="es-MX" sz="1800" dirty="0">
                <a:effectLst/>
                <a:latin typeface="Arial" panose="020B0604020202020204" pitchFamily="34" charset="0"/>
                <a:ea typeface="Times New Roman" panose="02020603050405020304" pitchFamily="18" charset="0"/>
              </a:rPr>
              <a:t>En el primer caso la reducción esta vinculada al traslado de recursos de </a:t>
            </a:r>
            <a:r>
              <a:rPr lang="es-MX" sz="1800" b="1" dirty="0">
                <a:effectLst/>
                <a:latin typeface="Arial" panose="020B0604020202020204" pitchFamily="34" charset="0"/>
                <a:ea typeface="Times New Roman" panose="02020603050405020304" pitchFamily="18" charset="0"/>
              </a:rPr>
              <a:t>Sembrando Vida</a:t>
            </a:r>
            <a:r>
              <a:rPr lang="es-MX" sz="1800" dirty="0">
                <a:effectLst/>
                <a:latin typeface="Arial" panose="020B0604020202020204" pitchFamily="34" charset="0"/>
                <a:ea typeface="Times New Roman" panose="02020603050405020304" pitchFamily="18" charset="0"/>
              </a:rPr>
              <a:t> del </a:t>
            </a:r>
            <a:r>
              <a:rPr lang="es-MX" sz="1800" b="1" dirty="0">
                <a:effectLst/>
                <a:latin typeface="Arial" panose="020B0604020202020204" pitchFamily="34" charset="0"/>
                <a:ea typeface="Times New Roman" panose="02020603050405020304" pitchFamily="18" charset="0"/>
              </a:rPr>
              <a:t>Programa de Atención de Aspectos Agrarios</a:t>
            </a:r>
            <a:r>
              <a:rPr lang="es-MX" sz="1800" dirty="0">
                <a:effectLst/>
                <a:latin typeface="Arial" panose="020B0604020202020204" pitchFamily="34" charset="0"/>
                <a:ea typeface="Times New Roman" panose="02020603050405020304" pitchFamily="18" charset="0"/>
              </a:rPr>
              <a:t> al de </a:t>
            </a:r>
            <a:r>
              <a:rPr lang="es-MX" sz="1800" b="1" dirty="0">
                <a:effectLst/>
                <a:latin typeface="Arial" panose="020B0604020202020204" pitchFamily="34" charset="0"/>
                <a:ea typeface="Times New Roman" panose="02020603050405020304" pitchFamily="18" charset="0"/>
              </a:rPr>
              <a:t>Atención a la Población Agraria</a:t>
            </a:r>
            <a:r>
              <a:rPr lang="es-MX" sz="1800" dirty="0">
                <a:effectLst/>
                <a:latin typeface="Arial" panose="020B0604020202020204" pitchFamily="34" charset="0"/>
                <a:ea typeface="Times New Roman" panose="02020603050405020304" pitchFamily="18" charset="0"/>
              </a:rPr>
              <a:t>.</a:t>
            </a:r>
            <a:endParaRPr lang="es-ES" altLang="es-MX" sz="1700" b="1" kern="0" dirty="0">
              <a:latin typeface="Arial" panose="020B0604020202020204" pitchFamily="34" charset="0"/>
              <a:cs typeface="Arial" panose="020B0604020202020204" pitchFamily="34" charset="0"/>
            </a:endParaRPr>
          </a:p>
          <a:p>
            <a:pPr lvl="0" algn="just" defTabSz="895350">
              <a:spcBef>
                <a:spcPct val="0"/>
              </a:spcBef>
              <a:buNone/>
              <a:defRPr/>
            </a:pPr>
            <a:endParaRPr lang="es-ES" altLang="es-MX" sz="1700" kern="0" dirty="0">
              <a:latin typeface="Arial" panose="020B0604020202020204" pitchFamily="34" charset="0"/>
              <a:cs typeface="Arial" panose="020B0604020202020204" pitchFamily="34" charset="0"/>
            </a:endParaRPr>
          </a:p>
          <a:p>
            <a:pPr marL="342900" lvl="0" indent="-342900" algn="just" defTabSz="895350">
              <a:spcBef>
                <a:spcPct val="0"/>
              </a:spcBef>
              <a:buFont typeface="Wingdings" panose="05000000000000000000" pitchFamily="2" charset="2"/>
              <a:buChar char="q"/>
              <a:defRPr/>
            </a:pPr>
            <a:r>
              <a:rPr lang="es-ES" altLang="es-MX" sz="1700" kern="0" dirty="0">
                <a:latin typeface="Arial" panose="020B0604020202020204" pitchFamily="34" charset="0"/>
                <a:cs typeface="Arial" panose="020B0604020202020204" pitchFamily="34" charset="0"/>
              </a:rPr>
              <a:t>El programa de </a:t>
            </a:r>
            <a:r>
              <a:rPr lang="es-ES" altLang="es-MX" sz="1700" b="1" kern="0" dirty="0">
                <a:latin typeface="Arial" panose="020B0604020202020204" pitchFamily="34" charset="0"/>
                <a:cs typeface="Arial" panose="020B0604020202020204" pitchFamily="34" charset="0"/>
              </a:rPr>
              <a:t>Apoyo a la Adquisición de Leche </a:t>
            </a:r>
            <a:r>
              <a:rPr lang="es-ES" altLang="es-MX" sz="1700" kern="0" dirty="0">
                <a:latin typeface="Arial" panose="020B0604020202020204" pitchFamily="34" charset="0"/>
                <a:cs typeface="Arial" panose="020B0604020202020204" pitchFamily="34" charset="0"/>
              </a:rPr>
              <a:t>se mantuvo </a:t>
            </a:r>
            <a:r>
              <a:rPr lang="es-ES" altLang="es-MX" sz="1700" b="1" kern="0" dirty="0">
                <a:latin typeface="Arial" panose="020B0604020202020204" pitchFamily="34" charset="0"/>
                <a:cs typeface="Arial" panose="020B0604020202020204" pitchFamily="34" charset="0"/>
              </a:rPr>
              <a:t>sin cambios,</a:t>
            </a:r>
            <a:r>
              <a:rPr lang="es-ES" altLang="es-MX" sz="1700" kern="0" dirty="0">
                <a:latin typeface="Arial" panose="020B0604020202020204" pitchFamily="34" charset="0"/>
                <a:cs typeface="Arial" panose="020B0604020202020204" pitchFamily="34" charset="0"/>
              </a:rPr>
              <a:t> mientras que otros tuvieron incrementos modestos como </a:t>
            </a:r>
            <a:r>
              <a:rPr lang="es-ES" altLang="es-MX" sz="1700" b="1" kern="0" dirty="0">
                <a:latin typeface="Arial" panose="020B0604020202020204" pitchFamily="34" charset="0"/>
                <a:cs typeface="Arial" panose="020B0604020202020204" pitchFamily="34" charset="0"/>
              </a:rPr>
              <a:t>Atención a las Condiciones de Salud en el Medio Rural (1.2%)</a:t>
            </a:r>
            <a:r>
              <a:rPr lang="es-ES" altLang="es-MX" sz="1700" kern="0" dirty="0">
                <a:latin typeface="Arial" panose="020B0604020202020204" pitchFamily="34" charset="0"/>
                <a:cs typeface="Arial" panose="020B0604020202020204" pitchFamily="34" charset="0"/>
              </a:rPr>
              <a:t>, </a:t>
            </a:r>
            <a:r>
              <a:rPr lang="es-ES" altLang="es-MX" sz="1700" b="1" kern="0" dirty="0">
                <a:latin typeface="Arial" panose="020B0604020202020204" pitchFamily="34" charset="0"/>
                <a:cs typeface="Arial" panose="020B0604020202020204" pitchFamily="34" charset="0"/>
              </a:rPr>
              <a:t>Atención a la Pobreza en el Medio Rural (3.2%)</a:t>
            </a:r>
            <a:r>
              <a:rPr lang="es-ES" altLang="es-MX" sz="1700" kern="0" dirty="0">
                <a:latin typeface="Arial" panose="020B0604020202020204" pitchFamily="34" charset="0"/>
                <a:cs typeface="Arial" panose="020B0604020202020204" pitchFamily="34" charset="0"/>
              </a:rPr>
              <a:t>, </a:t>
            </a:r>
            <a:r>
              <a:rPr lang="es-ES" altLang="es-MX" sz="1700" b="1" kern="0" dirty="0">
                <a:latin typeface="Arial" panose="020B0604020202020204" pitchFamily="34" charset="0"/>
                <a:cs typeface="Arial" panose="020B0604020202020204" pitchFamily="34" charset="0"/>
              </a:rPr>
              <a:t>Educación e Investigación (4.3%) </a:t>
            </a:r>
            <a:r>
              <a:rPr lang="es-ES" altLang="es-MX" sz="1700" kern="0" dirty="0">
                <a:latin typeface="Arial" panose="020B0604020202020204" pitchFamily="34" charset="0"/>
                <a:cs typeface="Arial" panose="020B0604020202020204" pitchFamily="34" charset="0"/>
              </a:rPr>
              <a:t>y</a:t>
            </a:r>
            <a:r>
              <a:rPr lang="es-ES" altLang="es-MX" sz="1700" b="1" kern="0" dirty="0">
                <a:latin typeface="Arial" panose="020B0604020202020204" pitchFamily="34" charset="0"/>
                <a:cs typeface="Arial" panose="020B0604020202020204" pitchFamily="34" charset="0"/>
              </a:rPr>
              <a:t> Fomento a la Inversión y Productividad (7.5%)</a:t>
            </a:r>
            <a:r>
              <a:rPr lang="es-ES" altLang="es-MX" sz="1700" kern="0" dirty="0">
                <a:latin typeface="Arial" panose="020B0604020202020204" pitchFamily="34" charset="0"/>
                <a:cs typeface="Arial" panose="020B0604020202020204" pitchFamily="34" charset="0"/>
              </a:rPr>
              <a:t>.</a:t>
            </a:r>
            <a:r>
              <a:rPr lang="es-ES" altLang="es-MX" sz="1700" b="1" kern="0" dirty="0">
                <a:latin typeface="Arial" panose="020B0604020202020204" pitchFamily="34" charset="0"/>
                <a:cs typeface="Arial" panose="020B0604020202020204" pitchFamily="34" charset="0"/>
              </a:rPr>
              <a:t> </a:t>
            </a:r>
          </a:p>
          <a:p>
            <a:pPr marL="342900" lvl="0" indent="-342900" algn="just" defTabSz="895350">
              <a:spcBef>
                <a:spcPct val="0"/>
              </a:spcBef>
              <a:buFont typeface="Wingdings" panose="05000000000000000000" pitchFamily="2" charset="2"/>
              <a:buChar char="q"/>
              <a:defRPr/>
            </a:pPr>
            <a:endParaRPr lang="es-ES" altLang="es-MX" sz="1700" kern="0" dirty="0">
              <a:latin typeface="Arial" panose="020B0604020202020204" pitchFamily="34" charset="0"/>
              <a:cs typeface="Arial" panose="020B0604020202020204" pitchFamily="34" charset="0"/>
            </a:endParaRPr>
          </a:p>
          <a:p>
            <a:pPr marL="342900" lvl="0" indent="-342900" algn="just" defTabSz="895350">
              <a:spcBef>
                <a:spcPct val="0"/>
              </a:spcBef>
              <a:buFont typeface="Wingdings" panose="05000000000000000000" pitchFamily="2" charset="2"/>
              <a:buChar char="q"/>
              <a:defRPr/>
            </a:pPr>
            <a:r>
              <a:rPr lang="es-ES" altLang="es-MX" sz="1700" kern="0" dirty="0">
                <a:latin typeface="Arial" panose="020B0604020202020204" pitchFamily="34" charset="0"/>
                <a:cs typeface="Arial" panose="020B0604020202020204" pitchFamily="34" charset="0"/>
              </a:rPr>
              <a:t>El programa de </a:t>
            </a:r>
            <a:r>
              <a:rPr lang="es-ES" altLang="es-MX" sz="1700" b="1" kern="0" dirty="0">
                <a:latin typeface="Arial" panose="020B0604020202020204" pitchFamily="34" charset="0"/>
                <a:cs typeface="Arial" panose="020B0604020202020204" pitchFamily="34" charset="0"/>
              </a:rPr>
              <a:t>Atención a las Mujeres en Situación de Violencia </a:t>
            </a:r>
            <a:r>
              <a:rPr lang="es-ES" altLang="es-MX" sz="1700" kern="0" dirty="0">
                <a:latin typeface="Arial" panose="020B0604020202020204" pitchFamily="34" charset="0"/>
                <a:cs typeface="Arial" panose="020B0604020202020204" pitchFamily="34" charset="0"/>
              </a:rPr>
              <a:t>fue el que presentó una evolución más favorable </a:t>
            </a:r>
            <a:r>
              <a:rPr lang="es-ES" altLang="es-MX" sz="1700" b="1" kern="0" dirty="0">
                <a:latin typeface="Arial" panose="020B0604020202020204" pitchFamily="34" charset="0"/>
                <a:cs typeface="Arial" panose="020B0604020202020204" pitchFamily="34" charset="0"/>
              </a:rPr>
              <a:t>(71.1%)</a:t>
            </a:r>
            <a:r>
              <a:rPr lang="es-ES" altLang="es-MX" sz="1700" kern="0" dirty="0">
                <a:latin typeface="Arial" panose="020B0604020202020204" pitchFamily="34" charset="0"/>
                <a:cs typeface="Arial" panose="020B0604020202020204" pitchFamily="34" charset="0"/>
              </a:rPr>
              <a:t>,</a:t>
            </a:r>
            <a:r>
              <a:rPr lang="es-ES" altLang="es-MX" sz="1700" b="1" kern="0" dirty="0">
                <a:latin typeface="Arial" panose="020B0604020202020204" pitchFamily="34" charset="0"/>
                <a:cs typeface="Arial" panose="020B0604020202020204" pitchFamily="34" charset="0"/>
              </a:rPr>
              <a:t> </a:t>
            </a:r>
            <a:r>
              <a:rPr lang="es-ES" altLang="es-MX" sz="1700" kern="0" dirty="0">
                <a:latin typeface="Arial" panose="020B0604020202020204" pitchFamily="34" charset="0"/>
                <a:cs typeface="Arial" panose="020B0604020202020204" pitchFamily="34" charset="0"/>
              </a:rPr>
              <a:t>aunque sus recursos son los segundos más bajos </a:t>
            </a:r>
            <a:r>
              <a:rPr lang="es-ES" altLang="es-MX" sz="1700" b="1" kern="0" dirty="0">
                <a:latin typeface="Arial" panose="020B0604020202020204" pitchFamily="34" charset="0"/>
                <a:cs typeface="Arial" panose="020B0604020202020204" pitchFamily="34" charset="0"/>
              </a:rPr>
              <a:t>(157 </a:t>
            </a:r>
            <a:r>
              <a:rPr lang="es-ES" altLang="es-MX" sz="1700" b="1" kern="0" dirty="0" err="1">
                <a:latin typeface="Arial" panose="020B0604020202020204" pitchFamily="34" charset="0"/>
                <a:cs typeface="Arial" panose="020B0604020202020204" pitchFamily="34" charset="0"/>
              </a:rPr>
              <a:t>mdp</a:t>
            </a:r>
            <a:r>
              <a:rPr lang="es-ES" altLang="es-MX" sz="1700" b="1" kern="0" dirty="0">
                <a:latin typeface="Arial" panose="020B0604020202020204" pitchFamily="34" charset="0"/>
                <a:cs typeface="Arial" panose="020B0604020202020204" pitchFamily="34" charset="0"/>
              </a:rPr>
              <a:t>)</a:t>
            </a:r>
            <a:r>
              <a:rPr lang="es-ES" altLang="es-MX" sz="1700" kern="0" dirty="0">
                <a:latin typeface="Arial" panose="020B0604020202020204" pitchFamily="34" charset="0"/>
                <a:cs typeface="Arial" panose="020B0604020202020204" pitchFamily="34" charset="0"/>
              </a:rPr>
              <a:t>, solo después del </a:t>
            </a:r>
            <a:r>
              <a:rPr lang="es-ES" sz="1800" b="1" i="0" u="none" strike="noStrike" dirty="0">
                <a:solidFill>
                  <a:srgbClr val="000000"/>
                </a:solidFill>
                <a:effectLst/>
                <a:latin typeface="Calibri" panose="020F0502020204030204" pitchFamily="34" charset="0"/>
              </a:rPr>
              <a:t>Programa para la Atención de Aspectos </a:t>
            </a:r>
            <a:r>
              <a:rPr lang="es-ES" sz="1800" b="1" dirty="0">
                <a:solidFill>
                  <a:srgbClr val="000000"/>
                </a:solidFill>
                <a:latin typeface="Calibri" panose="020F0502020204030204" pitchFamily="34" charset="0"/>
              </a:rPr>
              <a:t>A</a:t>
            </a:r>
            <a:r>
              <a:rPr lang="es-ES" sz="1800" b="1" i="0" u="none" strike="noStrike" dirty="0">
                <a:solidFill>
                  <a:srgbClr val="000000"/>
                </a:solidFill>
                <a:effectLst/>
                <a:latin typeface="Calibri" panose="020F0502020204030204" pitchFamily="34" charset="0"/>
              </a:rPr>
              <a:t>grarios con 154.3 </a:t>
            </a:r>
            <a:r>
              <a:rPr lang="es-ES" sz="1800" b="1" i="0" u="none" strike="noStrike" dirty="0" err="1">
                <a:solidFill>
                  <a:srgbClr val="000000"/>
                </a:solidFill>
                <a:effectLst/>
                <a:latin typeface="Calibri" panose="020F0502020204030204" pitchFamily="34" charset="0"/>
              </a:rPr>
              <a:t>mdp</a:t>
            </a:r>
            <a:r>
              <a:rPr lang="es-ES" sz="1800" b="1" i="0" u="none" strike="noStrike" dirty="0">
                <a:solidFill>
                  <a:srgbClr val="000000"/>
                </a:solidFill>
                <a:effectLst/>
                <a:latin typeface="Calibri" panose="020F0502020204030204" pitchFamily="34" charset="0"/>
              </a:rPr>
              <a:t>.</a:t>
            </a:r>
          </a:p>
        </p:txBody>
      </p:sp>
      <p:sp>
        <p:nvSpPr>
          <p:cNvPr id="23557" name="Rectangle 2"/>
          <p:cNvSpPr>
            <a:spLocks noChangeArrowheads="1"/>
          </p:cNvSpPr>
          <p:nvPr/>
        </p:nvSpPr>
        <p:spPr bwMode="auto">
          <a:xfrm>
            <a:off x="4479635"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0" lang="es-MX" altLang="es-MX" sz="1800" b="0" i="0" u="none" strike="noStrike" kern="0" cap="none" spc="0" normalizeH="0" baseline="0" noProof="0">
              <a:ln>
                <a:noFill/>
              </a:ln>
              <a:solidFill>
                <a:schemeClr val="tx2"/>
              </a:solidFill>
              <a:effectLst/>
              <a:uLnTx/>
              <a:uFillTx/>
              <a:latin typeface="Constantia" panose="02030602050306030303" pitchFamily="18" charset="0"/>
              <a:ea typeface="MS PGothic" pitchFamily="34" charset="-128"/>
              <a:cs typeface="MS PGothic" pitchFamily="34" charset="-128"/>
            </a:endParaRPr>
          </a:p>
        </p:txBody>
      </p:sp>
      <p:sp>
        <p:nvSpPr>
          <p:cNvPr id="7" name="1 Título">
            <a:extLst>
              <a:ext uri="{FF2B5EF4-FFF2-40B4-BE49-F238E27FC236}">
                <a16:creationId xmlns:a16="http://schemas.microsoft.com/office/drawing/2014/main" id="{6DAD0CBA-64F5-4ACC-B5E6-B7DECD894558}"/>
              </a:ext>
            </a:extLst>
          </p:cNvPr>
          <p:cNvSpPr txBox="1">
            <a:spLocks/>
          </p:cNvSpPr>
          <p:nvPr/>
        </p:nvSpPr>
        <p:spPr>
          <a:xfrm>
            <a:off x="1771593" y="271463"/>
            <a:ext cx="7110416" cy="841902"/>
          </a:xfrm>
          <a:prstGeom prst="rect">
            <a:avLst/>
          </a:prstGeom>
          <a:noFill/>
        </p:spPr>
        <p:txBody>
          <a:bodyPr vert="horz" lIns="91440" tIns="45720" rIns="91440" bIns="45720" rtlCol="0" anchor="ctr">
            <a:noAutofit/>
          </a:bodyPr>
          <a:lstStyle>
            <a:lvl1pPr algn="ctr" defTabSz="457200" rtl="0" eaLnBrk="1" latinLnBrk="0" hangingPunct="1">
              <a:spcBef>
                <a:spcPct val="0"/>
              </a:spcBef>
              <a:buNone/>
              <a:defRPr sz="3200" kern="1200">
                <a:solidFill>
                  <a:srgbClr val="FFFFFF"/>
                </a:solidFill>
                <a:latin typeface="Arial"/>
                <a:ea typeface="+mj-ea"/>
                <a:cs typeface="Arial"/>
              </a:defRPr>
            </a:lvl1pPr>
          </a:lstStyle>
          <a:p>
            <a:pPr>
              <a:defRPr/>
            </a:pPr>
            <a:r>
              <a:rPr lang="es-MX" sz="2000" b="1" cap="all" dirty="0">
                <a:solidFill>
                  <a:schemeClr val="bg1"/>
                </a:solidFill>
                <a:ea typeface="ＭＳ Ｐゴシック" pitchFamily="34" charset="-128"/>
              </a:rPr>
              <a:t>PEC POR PROGRAMAS: </a:t>
            </a:r>
            <a:br>
              <a:rPr lang="es-MX" sz="2000" b="1" cap="all" dirty="0">
                <a:solidFill>
                  <a:schemeClr val="bg1"/>
                </a:solidFill>
                <a:ea typeface="ＭＳ Ｐゴシック" pitchFamily="34" charset="-128"/>
              </a:rPr>
            </a:br>
            <a:r>
              <a:rPr lang="es-MX" sz="2000" b="1" cap="all" dirty="0">
                <a:solidFill>
                  <a:schemeClr val="bg1"/>
                </a:solidFill>
                <a:ea typeface="ＭＳ Ｐゴシック" pitchFamily="34" charset="-128"/>
              </a:rPr>
              <a:t>aprobado legislativo</a:t>
            </a:r>
            <a:r>
              <a:rPr lang="es-MX" sz="2000" b="1" cap="all" dirty="0">
                <a:ea typeface="ＭＳ Ｐゴシック" pitchFamily="34" charset="-128"/>
              </a:rPr>
              <a:t> 2021 </a:t>
            </a:r>
            <a:r>
              <a:rPr lang="es-MX" sz="2000" b="1" dirty="0">
                <a:ea typeface="ＭＳ Ｐゴシック" pitchFamily="34" charset="-128"/>
              </a:rPr>
              <a:t>vs.</a:t>
            </a:r>
            <a:r>
              <a:rPr lang="es-MX" sz="2000" b="1" cap="all" dirty="0">
                <a:ea typeface="ＭＳ Ｐゴシック" pitchFamily="34" charset="-128"/>
              </a:rPr>
              <a:t> 2020</a:t>
            </a:r>
            <a:endParaRPr lang="es-MX" sz="2000" dirty="0">
              <a:solidFill>
                <a:schemeClr val="bg1"/>
              </a:solidFill>
              <a:ea typeface="ＭＳ Ｐゴシック" pitchFamily="34" charset="-128"/>
            </a:endParaRPr>
          </a:p>
        </p:txBody>
      </p:sp>
    </p:spTree>
    <p:extLst>
      <p:ext uri="{BB962C8B-B14F-4D97-AF65-F5344CB8AC3E}">
        <p14:creationId xmlns:p14="http://schemas.microsoft.com/office/powerpoint/2010/main" val="633232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1 Título"/>
          <p:cNvSpPr>
            <a:spLocks noGrp="1"/>
          </p:cNvSpPr>
          <p:nvPr>
            <p:ph type="title"/>
          </p:nvPr>
        </p:nvSpPr>
        <p:spPr>
          <a:xfrm>
            <a:off x="1660642" y="274638"/>
            <a:ext cx="7483358" cy="841902"/>
          </a:xfrm>
          <a:noFill/>
        </p:spPr>
        <p:txBody>
          <a:bodyPr>
            <a:noAutofit/>
          </a:bodyPr>
          <a:lstStyle/>
          <a:p>
            <a:r>
              <a:rPr lang="es-MX" altLang="es-MX" sz="2000" b="1" dirty="0">
                <a:solidFill>
                  <a:schemeClr val="bg1"/>
                </a:solidFill>
                <a:effectLst/>
              </a:rPr>
              <a:t>PRESUPUESTO ESPECIAL CONCURRENTE 2021 </a:t>
            </a:r>
            <a:r>
              <a:rPr lang="es-MX" altLang="es-MX" sz="2000" b="1" dirty="0">
                <a:solidFill>
                  <a:schemeClr val="bg1"/>
                </a:solidFill>
              </a:rPr>
              <a:t>v</a:t>
            </a:r>
            <a:r>
              <a:rPr lang="es-MX" altLang="es-MX" sz="2000" b="1" dirty="0">
                <a:solidFill>
                  <a:schemeClr val="bg1"/>
                </a:solidFill>
                <a:effectLst/>
              </a:rPr>
              <a:t>s</a:t>
            </a:r>
            <a:r>
              <a:rPr lang="es-MX" altLang="es-MX" sz="2000" b="1" dirty="0">
                <a:solidFill>
                  <a:schemeClr val="bg1"/>
                </a:solidFill>
              </a:rPr>
              <a:t>.</a:t>
            </a:r>
            <a:r>
              <a:rPr lang="es-MX" altLang="es-MX" sz="2000" b="1" dirty="0">
                <a:solidFill>
                  <a:schemeClr val="bg1"/>
                </a:solidFill>
                <a:effectLst/>
              </a:rPr>
              <a:t> 2020 </a:t>
            </a:r>
            <a:br>
              <a:rPr lang="es-MX" altLang="es-MX" sz="2000" b="1" dirty="0">
                <a:solidFill>
                  <a:schemeClr val="bg1"/>
                </a:solidFill>
                <a:effectLst/>
              </a:rPr>
            </a:br>
            <a:r>
              <a:rPr lang="es-MX" altLang="es-MX" sz="2000" b="1" dirty="0">
                <a:solidFill>
                  <a:schemeClr val="bg1"/>
                </a:solidFill>
                <a:effectLst/>
              </a:rPr>
              <a:t>POR PROGRAMA 1/</a:t>
            </a:r>
          </a:p>
        </p:txBody>
      </p:sp>
      <p:sp>
        <p:nvSpPr>
          <p:cNvPr id="2" name="Marcador de texto 1">
            <a:extLst>
              <a:ext uri="{FF2B5EF4-FFF2-40B4-BE49-F238E27FC236}">
                <a16:creationId xmlns:a16="http://schemas.microsoft.com/office/drawing/2014/main" id="{9C152228-E926-4B2F-99B1-CB68CC03C464}"/>
              </a:ext>
            </a:extLst>
          </p:cNvPr>
          <p:cNvSpPr>
            <a:spLocks noGrp="1"/>
          </p:cNvSpPr>
          <p:nvPr>
            <p:ph type="body" sz="quarter" idx="11"/>
          </p:nvPr>
        </p:nvSpPr>
        <p:spPr/>
        <p:txBody>
          <a:bodyPr/>
          <a:lstStyle/>
          <a:p>
            <a:endParaRPr lang="es-MX"/>
          </a:p>
        </p:txBody>
      </p:sp>
      <p:sp>
        <p:nvSpPr>
          <p:cNvPr id="24580" name="Text Box 91"/>
          <p:cNvSpPr txBox="1">
            <a:spLocks noChangeArrowheads="1"/>
          </p:cNvSpPr>
          <p:nvPr/>
        </p:nvSpPr>
        <p:spPr bwMode="auto">
          <a:xfrm>
            <a:off x="3460764" y="1257112"/>
            <a:ext cx="20827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s-MX" altLang="es-MX" sz="2000" b="1" i="0" u="none" strike="noStrike" kern="0" cap="none" spc="0" normalizeH="0" baseline="0" noProof="0" dirty="0">
                <a:ln>
                  <a:noFill/>
                </a:ln>
                <a:solidFill>
                  <a:schemeClr val="tx1"/>
                </a:solidFill>
                <a:effectLst/>
                <a:uLnTx/>
                <a:uFillTx/>
                <a:latin typeface="+mj-lt"/>
                <a:ea typeface="MS PGothic" pitchFamily="34" charset="-128"/>
                <a:cs typeface="MS PGothic" pitchFamily="34" charset="-128"/>
              </a:rPr>
              <a:t>Millones de pesos</a:t>
            </a:r>
            <a:endParaRPr kumimoji="0" lang="es-ES" altLang="es-MX" sz="2000" b="1" i="0" u="none" strike="noStrike" kern="0" cap="none" spc="0" normalizeH="0" baseline="0" noProof="0" dirty="0">
              <a:ln>
                <a:noFill/>
              </a:ln>
              <a:solidFill>
                <a:schemeClr val="tx1"/>
              </a:solidFill>
              <a:effectLst/>
              <a:uLnTx/>
              <a:uFillTx/>
              <a:latin typeface="+mj-lt"/>
              <a:ea typeface="MS PGothic" pitchFamily="34" charset="-128"/>
              <a:cs typeface="MS PGothic" pitchFamily="34" charset="-128"/>
            </a:endParaRPr>
          </a:p>
        </p:txBody>
      </p:sp>
      <p:sp>
        <p:nvSpPr>
          <p:cNvPr id="6" name="CuadroTexto 5">
            <a:extLst>
              <a:ext uri="{FF2B5EF4-FFF2-40B4-BE49-F238E27FC236}">
                <a16:creationId xmlns:a16="http://schemas.microsoft.com/office/drawing/2014/main" id="{48A15C58-C5B2-44B3-9E18-3FD33B9D3300}"/>
              </a:ext>
            </a:extLst>
          </p:cNvPr>
          <p:cNvSpPr txBox="1"/>
          <p:nvPr/>
        </p:nvSpPr>
        <p:spPr>
          <a:xfrm>
            <a:off x="599889" y="6116605"/>
            <a:ext cx="2714654" cy="307777"/>
          </a:xfrm>
          <a:prstGeom prst="rect">
            <a:avLst/>
          </a:prstGeom>
          <a:noFill/>
        </p:spPr>
        <p:txBody>
          <a:bodyPr wrap="none" rtlCol="0">
            <a:spAutoFit/>
          </a:bodyPr>
          <a:lstStyle/>
          <a:p>
            <a:r>
              <a:rPr lang="es-MX" sz="1400" b="1" dirty="0"/>
              <a:t>1/ Fuente: Anexo 11 del PEF 2021.</a:t>
            </a:r>
            <a:endParaRPr lang="es-ES" sz="1400" b="1" dirty="0"/>
          </a:p>
        </p:txBody>
      </p:sp>
      <p:pic>
        <p:nvPicPr>
          <p:cNvPr id="40056" name="Picture 120">
            <a:extLst>
              <a:ext uri="{FF2B5EF4-FFF2-40B4-BE49-F238E27FC236}">
                <a16:creationId xmlns:a16="http://schemas.microsoft.com/office/drawing/2014/main" id="{9CDDE47E-6FB2-434F-A6F9-86841A4B90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200" y="1689100"/>
            <a:ext cx="84709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3896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noFill/>
        </p:spPr>
        <p:txBody>
          <a:bodyPr>
            <a:noAutofit/>
          </a:bodyPr>
          <a:lstStyle/>
          <a:p>
            <a:pPr>
              <a:defRPr/>
            </a:pPr>
            <a:r>
              <a:rPr lang="es-MX" sz="2000" b="1" cap="all" dirty="0" err="1">
                <a:solidFill>
                  <a:schemeClr val="bg1"/>
                </a:solidFill>
                <a:effectLst/>
                <a:ea typeface="ＭＳ Ｐゴシック" pitchFamily="34" charset="-128"/>
                <a:cs typeface="+mj-cs"/>
              </a:rPr>
              <a:t>PEC</a:t>
            </a:r>
            <a:r>
              <a:rPr lang="es-MX" sz="2000" b="1" cap="all" dirty="0">
                <a:solidFill>
                  <a:schemeClr val="bg1"/>
                </a:solidFill>
                <a:effectLst/>
                <a:ea typeface="ＭＳ Ｐゴシック" pitchFamily="34" charset="-128"/>
                <a:cs typeface="+mj-cs"/>
              </a:rPr>
              <a:t> 2021 POR DEPENDENCIAS (ramos):</a:t>
            </a:r>
            <a:br>
              <a:rPr lang="es-MX" sz="2000" b="1" cap="all" dirty="0">
                <a:solidFill>
                  <a:schemeClr val="bg1"/>
                </a:solidFill>
                <a:effectLst/>
                <a:ea typeface="ＭＳ Ｐゴシック" pitchFamily="34" charset="-128"/>
                <a:cs typeface="+mj-cs"/>
              </a:rPr>
            </a:br>
            <a:r>
              <a:rPr lang="es-MX" sz="2000" b="1" cap="all" dirty="0">
                <a:solidFill>
                  <a:schemeClr val="bg1"/>
                </a:solidFill>
                <a:ea typeface="ＭＳ Ｐゴシック" pitchFamily="34" charset="-128"/>
              </a:rPr>
              <a:t>aprobado legislativo</a:t>
            </a:r>
            <a:r>
              <a:rPr lang="es-MX" sz="2000" b="1" cap="all" dirty="0">
                <a:ea typeface="ＭＳ Ｐゴシック" pitchFamily="34" charset="-128"/>
              </a:rPr>
              <a:t> 2021 </a:t>
            </a:r>
            <a:r>
              <a:rPr lang="es-MX" sz="2000" b="1" dirty="0">
                <a:ea typeface="ＭＳ Ｐゴシック" pitchFamily="34" charset="-128"/>
              </a:rPr>
              <a:t>vs</a:t>
            </a:r>
            <a:r>
              <a:rPr lang="es-MX" sz="2000" b="1" cap="all" dirty="0">
                <a:ea typeface="ＭＳ Ｐゴシック" pitchFamily="34" charset="-128"/>
              </a:rPr>
              <a:t> 2020</a:t>
            </a:r>
            <a:endParaRPr lang="es-MX" sz="2000" dirty="0">
              <a:solidFill>
                <a:schemeClr val="bg1"/>
              </a:solidFill>
              <a:effectLst/>
              <a:ea typeface="ＭＳ Ｐゴシック" pitchFamily="34" charset="-128"/>
            </a:endParaRPr>
          </a:p>
        </p:txBody>
      </p:sp>
      <p:sp>
        <p:nvSpPr>
          <p:cNvPr id="2" name="Marcador de texto 1">
            <a:extLst>
              <a:ext uri="{FF2B5EF4-FFF2-40B4-BE49-F238E27FC236}">
                <a16:creationId xmlns:a16="http://schemas.microsoft.com/office/drawing/2014/main" id="{4D812949-73B9-4BB4-AF0B-9BF9EC23B205}"/>
              </a:ext>
            </a:extLst>
          </p:cNvPr>
          <p:cNvSpPr>
            <a:spLocks noGrp="1"/>
          </p:cNvSpPr>
          <p:nvPr>
            <p:ph type="body" sz="quarter" idx="11"/>
          </p:nvPr>
        </p:nvSpPr>
        <p:spPr/>
        <p:txBody>
          <a:bodyPr/>
          <a:lstStyle/>
          <a:p>
            <a:endParaRPr lang="es-MX"/>
          </a:p>
        </p:txBody>
      </p:sp>
      <p:sp>
        <p:nvSpPr>
          <p:cNvPr id="21506" name="Rectangle 6"/>
          <p:cNvSpPr>
            <a:spLocks noGrp="1" noChangeArrowheads="1"/>
          </p:cNvSpPr>
          <p:nvPr>
            <p:ph type="sldNum"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fld id="{0F7A97E5-E0BD-4664-9CD6-DC335005C4DD}" type="slidenum">
              <a:rPr kumimoji="0" lang="es-MX" altLang="es-MX" sz="1200" b="0" i="0" u="none" strike="noStrike" kern="0" cap="none" spc="0" normalizeH="0" baseline="0" noProof="0">
                <a:ln>
                  <a:noFill/>
                </a:ln>
                <a:solidFill>
                  <a:schemeClr val="bg1">
                    <a:lumMod val="95000"/>
                  </a:schemeClr>
                </a:solidFill>
                <a:effectLst/>
                <a:uLnTx/>
                <a:uFillTx/>
                <a:latin typeface="Arial" panose="020B0604020202020204" pitchFamily="34" charset="0"/>
                <a:ea typeface="MS PGothic" pitchFamily="34" charset="-128"/>
                <a:cs typeface="MS PGothic" pitchFamily="34" charset="-128"/>
              </a:rPr>
              <a:pPr marL="0" marR="0" lvl="0" indent="0" defTabSz="914400" eaLnBrk="1" fontAlgn="auto" latinLnBrk="0" hangingPunct="1">
                <a:lnSpc>
                  <a:spcPct val="100000"/>
                </a:lnSpc>
                <a:spcBef>
                  <a:spcPct val="0"/>
                </a:spcBef>
                <a:spcAft>
                  <a:spcPts val="0"/>
                </a:spcAft>
                <a:buClrTx/>
                <a:buSzTx/>
                <a:buFontTx/>
                <a:buNone/>
                <a:tabLst/>
                <a:defRPr/>
              </a:pPr>
              <a:t>14</a:t>
            </a:fld>
            <a:endParaRPr kumimoji="0" lang="es-ES" altLang="es-MX" sz="1200" b="0" i="0" u="none" strike="noStrike" kern="0" cap="none" spc="0" normalizeH="0" baseline="0" noProof="0">
              <a:ln>
                <a:noFill/>
              </a:ln>
              <a:solidFill>
                <a:schemeClr val="bg1">
                  <a:lumMod val="95000"/>
                </a:schemeClr>
              </a:solidFill>
              <a:effectLst/>
              <a:uLnTx/>
              <a:uFillTx/>
              <a:latin typeface="Arial" panose="020B0604020202020204" pitchFamily="34" charset="0"/>
              <a:ea typeface="MS PGothic" pitchFamily="34" charset="-128"/>
              <a:cs typeface="MS PGothic" pitchFamily="34" charset="-128"/>
            </a:endParaRPr>
          </a:p>
        </p:txBody>
      </p:sp>
      <p:sp>
        <p:nvSpPr>
          <p:cNvPr id="21508" name="Text Box 5"/>
          <p:cNvSpPr txBox="1">
            <a:spLocks noChangeArrowheads="1"/>
          </p:cNvSpPr>
          <p:nvPr/>
        </p:nvSpPr>
        <p:spPr bwMode="auto">
          <a:xfrm>
            <a:off x="417443" y="1347244"/>
            <a:ext cx="828923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1200150" indent="-45720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342900" marR="0" lvl="0" indent="-342900" algn="just" defTabSz="914400" eaLnBrk="1" fontAlgn="auto" latinLnBrk="0" hangingPunct="1">
              <a:lnSpc>
                <a:spcPct val="100000"/>
              </a:lnSpc>
              <a:spcBef>
                <a:spcPct val="0"/>
              </a:spcBef>
              <a:spcAft>
                <a:spcPts val="0"/>
              </a:spcAft>
              <a:buClrTx/>
              <a:buSzTx/>
              <a:buFont typeface="Wingdings" panose="05000000000000000000" pitchFamily="2" charset="2"/>
              <a:buChar char="q"/>
              <a:tabLst/>
              <a:defRPr/>
            </a:pPr>
            <a:r>
              <a:rPr kumimoji="0" lang="es-MX" altLang="es-MX" sz="1800" b="0"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En el PEC 2021 aprobado aparecen 12 dependencias en lugar de 13 al haberse eliminado la </a:t>
            </a:r>
            <a:r>
              <a:rPr kumimoji="0" lang="es-MX" altLang="es-MX" sz="1800" b="1"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Secretaría de Hacienda y Crédito Público.</a:t>
            </a:r>
          </a:p>
          <a:p>
            <a:pPr marR="0" lvl="0" algn="just" defTabSz="914400" eaLnBrk="1" fontAlgn="auto" latinLnBrk="0" hangingPunct="1">
              <a:lnSpc>
                <a:spcPct val="100000"/>
              </a:lnSpc>
              <a:spcBef>
                <a:spcPct val="0"/>
              </a:spcBef>
              <a:spcAft>
                <a:spcPts val="0"/>
              </a:spcAft>
              <a:buClrTx/>
              <a:buSzTx/>
              <a:buNone/>
              <a:tabLst/>
              <a:defRPr/>
            </a:pPr>
            <a:endParaRPr kumimoji="0" lang="es-MX" altLang="es-MX" sz="1800" b="0"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endParaRPr>
          </a:p>
          <a:p>
            <a:pPr marL="342900" lvl="0" indent="-342900" algn="just" defTabSz="914400">
              <a:spcBef>
                <a:spcPct val="0"/>
              </a:spcBef>
              <a:buFont typeface="Wingdings" panose="05000000000000000000" pitchFamily="2" charset="2"/>
              <a:buChar char="q"/>
              <a:defRPr/>
            </a:pPr>
            <a:r>
              <a:rPr lang="es-MX" altLang="es-MX" sz="1800" kern="0" dirty="0">
                <a:latin typeface="Arial" panose="020B0604020202020204" pitchFamily="34" charset="0"/>
                <a:cs typeface="Arial" panose="020B0604020202020204" pitchFamily="34" charset="0"/>
              </a:rPr>
              <a:t>Las dependencias que registran reducciones dentro del PEC son las siguientes: </a:t>
            </a:r>
            <a:r>
              <a:rPr lang="es-ES" altLang="es-MX" sz="1800" b="1" kern="0" dirty="0">
                <a:latin typeface="Arial" panose="020B0604020202020204" pitchFamily="34" charset="0"/>
                <a:cs typeface="Arial" panose="020B0604020202020204" pitchFamily="34" charset="0"/>
              </a:rPr>
              <a:t>Desarrollo Agrario, Territorial y Urbano (-54.1%)</a:t>
            </a:r>
            <a:r>
              <a:rPr lang="es-ES" altLang="es-MX" sz="1800" kern="0" dirty="0">
                <a:latin typeface="Arial" panose="020B0604020202020204" pitchFamily="34" charset="0"/>
                <a:cs typeface="Arial" panose="020B0604020202020204" pitchFamily="34" charset="0"/>
              </a:rPr>
              <a:t>,</a:t>
            </a:r>
            <a:r>
              <a:rPr lang="es-ES" altLang="es-MX" sz="1800" b="1" kern="0" dirty="0">
                <a:latin typeface="Arial" panose="020B0604020202020204" pitchFamily="34" charset="0"/>
                <a:cs typeface="Arial" panose="020B0604020202020204" pitchFamily="34" charset="0"/>
              </a:rPr>
              <a:t> Medio Ambiente y Recursos Naturales (-28.0%)</a:t>
            </a:r>
            <a:r>
              <a:rPr lang="es-ES" altLang="es-MX" sz="1800" kern="0" dirty="0">
                <a:latin typeface="Arial" panose="020B0604020202020204" pitchFamily="34" charset="0"/>
                <a:cs typeface="Arial" panose="020B0604020202020204" pitchFamily="34" charset="0"/>
              </a:rPr>
              <a:t>,</a:t>
            </a:r>
            <a:r>
              <a:rPr lang="es-ES" altLang="es-MX" sz="1800" b="1" kern="0" dirty="0">
                <a:latin typeface="Arial" panose="020B0604020202020204" pitchFamily="34" charset="0"/>
                <a:cs typeface="Arial" panose="020B0604020202020204" pitchFamily="34" charset="0"/>
              </a:rPr>
              <a:t> Tribunales Agrarios (-5.8%)</a:t>
            </a:r>
            <a:r>
              <a:rPr lang="es-ES" altLang="es-MX" sz="1800" kern="0" dirty="0">
                <a:latin typeface="Arial" panose="020B0604020202020204" pitchFamily="34" charset="0"/>
                <a:cs typeface="Arial" panose="020B0604020202020204" pitchFamily="34" charset="0"/>
              </a:rPr>
              <a:t>,</a:t>
            </a:r>
            <a:r>
              <a:rPr lang="es-ES" altLang="es-MX" sz="1800" b="1" kern="0" dirty="0">
                <a:latin typeface="Arial" panose="020B0604020202020204" pitchFamily="34" charset="0"/>
                <a:cs typeface="Arial" panose="020B0604020202020204" pitchFamily="34" charset="0"/>
              </a:rPr>
              <a:t> Entidades No Sectorizadas (-4.8%) </a:t>
            </a:r>
            <a:r>
              <a:rPr lang="es-ES" altLang="es-MX" sz="1800" kern="0" dirty="0">
                <a:latin typeface="Arial" panose="020B0604020202020204" pitchFamily="34" charset="0"/>
                <a:cs typeface="Arial" panose="020B0604020202020204" pitchFamily="34" charset="0"/>
              </a:rPr>
              <a:t>y</a:t>
            </a:r>
            <a:r>
              <a:rPr lang="es-ES" altLang="es-MX" sz="1800" b="1" kern="0" dirty="0">
                <a:latin typeface="Arial" panose="020B0604020202020204" pitchFamily="34" charset="0"/>
                <a:cs typeface="Arial" panose="020B0604020202020204" pitchFamily="34" charset="0"/>
              </a:rPr>
              <a:t> Aportaciones Federales para Entidades Federativas y Municipios (-1.3%)</a:t>
            </a:r>
            <a:r>
              <a:rPr lang="es-ES" altLang="es-MX" sz="1800" kern="0" dirty="0">
                <a:latin typeface="Arial" panose="020B0604020202020204" pitchFamily="34" charset="0"/>
                <a:cs typeface="Arial" panose="020B0604020202020204" pitchFamily="34" charset="0"/>
              </a:rPr>
              <a:t>.</a:t>
            </a:r>
          </a:p>
          <a:p>
            <a:pPr marL="342900" lvl="0" indent="-342900" algn="just" defTabSz="914400">
              <a:spcBef>
                <a:spcPct val="0"/>
              </a:spcBef>
              <a:buFont typeface="Wingdings" panose="05000000000000000000" pitchFamily="2" charset="2"/>
              <a:buChar char="q"/>
              <a:defRPr/>
            </a:pPr>
            <a:endParaRPr kumimoji="0" lang="es-ES" altLang="es-MX" sz="1800" b="1"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endParaRPr>
          </a:p>
          <a:p>
            <a:pPr marL="342900" lvl="0" indent="-342900" algn="just" defTabSz="914400">
              <a:spcBef>
                <a:spcPct val="0"/>
              </a:spcBef>
              <a:buFont typeface="Wingdings" panose="05000000000000000000" pitchFamily="2" charset="2"/>
              <a:buChar char="q"/>
              <a:defRPr/>
            </a:pPr>
            <a:r>
              <a:rPr lang="es-ES" altLang="es-MX" sz="1800" kern="0" dirty="0">
                <a:latin typeface="Arial" panose="020B0604020202020204" pitchFamily="34" charset="0"/>
                <a:cs typeface="Arial" panose="020B0604020202020204" pitchFamily="34" charset="0"/>
              </a:rPr>
              <a:t>Otras Entidades se mantuvieron sin incrementos o bien fueron modestos, como son: </a:t>
            </a:r>
            <a:r>
              <a:rPr lang="es-ES" altLang="es-MX" sz="1800" b="1" kern="0" dirty="0">
                <a:latin typeface="Arial" panose="020B0604020202020204" pitchFamily="34" charset="0"/>
                <a:cs typeface="Arial" panose="020B0604020202020204" pitchFamily="34" charset="0"/>
              </a:rPr>
              <a:t>Salud (+0.5%)</a:t>
            </a:r>
            <a:r>
              <a:rPr lang="es-ES" altLang="es-MX" sz="1800" kern="0" dirty="0">
                <a:latin typeface="Arial" panose="020B0604020202020204" pitchFamily="34" charset="0"/>
                <a:cs typeface="Arial" panose="020B0604020202020204" pitchFamily="34" charset="0"/>
              </a:rPr>
              <a:t>, </a:t>
            </a:r>
            <a:r>
              <a:rPr lang="es-ES" altLang="es-MX" sz="1800" b="1" kern="0" dirty="0">
                <a:latin typeface="Arial" panose="020B0604020202020204" pitchFamily="34" charset="0"/>
                <a:cs typeface="Arial" panose="020B0604020202020204" pitchFamily="34" charset="0"/>
              </a:rPr>
              <a:t>Aportaciones a Seguridad Social (+3.2%) </a:t>
            </a:r>
            <a:r>
              <a:rPr lang="es-ES" altLang="es-MX" sz="1800" kern="0" dirty="0">
                <a:latin typeface="Arial" panose="020B0604020202020204" pitchFamily="34" charset="0"/>
                <a:cs typeface="Arial" panose="020B0604020202020204" pitchFamily="34" charset="0"/>
              </a:rPr>
              <a:t>y </a:t>
            </a:r>
            <a:r>
              <a:rPr lang="es-ES" altLang="es-MX" sz="1800" b="1" kern="0" dirty="0">
                <a:latin typeface="Arial" panose="020B0604020202020204" pitchFamily="34" charset="0"/>
                <a:cs typeface="Arial" panose="020B0604020202020204" pitchFamily="34" charset="0"/>
              </a:rPr>
              <a:t>Agricultura y Desarrollo Rural (+3.6%).</a:t>
            </a:r>
          </a:p>
          <a:p>
            <a:pPr marL="342900" lvl="0" indent="-342900" algn="just" defTabSz="914400">
              <a:spcBef>
                <a:spcPct val="0"/>
              </a:spcBef>
              <a:buFont typeface="Wingdings" panose="05000000000000000000" pitchFamily="2" charset="2"/>
              <a:buChar char="q"/>
              <a:defRPr/>
            </a:pPr>
            <a:endParaRPr lang="es-ES" altLang="es-MX" sz="1800" kern="0" dirty="0">
              <a:latin typeface="Arial" panose="020B0604020202020204" pitchFamily="34" charset="0"/>
              <a:cs typeface="Arial" panose="020B0604020202020204" pitchFamily="34" charset="0"/>
            </a:endParaRPr>
          </a:p>
          <a:p>
            <a:pPr marL="342900" lvl="0" indent="-342900" algn="just" defTabSz="914400">
              <a:spcBef>
                <a:spcPct val="0"/>
              </a:spcBef>
              <a:buFont typeface="Wingdings" panose="05000000000000000000" pitchFamily="2" charset="2"/>
              <a:buChar char="q"/>
              <a:defRPr/>
            </a:pPr>
            <a:r>
              <a:rPr kumimoji="0" lang="es-MX" altLang="es-MX" sz="1800" b="0"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Las dependencias que registraron mayores incrementos </a:t>
            </a:r>
            <a:r>
              <a:rPr lang="es-MX" altLang="es-MX" sz="1800" kern="0" dirty="0">
                <a:latin typeface="Arial" panose="020B0604020202020204" pitchFamily="34" charset="0"/>
                <a:cs typeface="Arial" panose="020B0604020202020204" pitchFamily="34" charset="0"/>
              </a:rPr>
              <a:t>son </a:t>
            </a:r>
            <a:r>
              <a:rPr lang="es-MX" altLang="es-MX" sz="1800" b="1" kern="0" dirty="0">
                <a:latin typeface="Arial" panose="020B0604020202020204" pitchFamily="34" charset="0"/>
                <a:cs typeface="Arial" panose="020B0604020202020204" pitchFamily="34" charset="0"/>
              </a:rPr>
              <a:t>Educación Pública (4.7%) </a:t>
            </a:r>
            <a:r>
              <a:rPr lang="es-MX" altLang="es-MX" sz="1800" kern="0" dirty="0">
                <a:latin typeface="Arial" panose="020B0604020202020204" pitchFamily="34" charset="0"/>
                <a:cs typeface="Arial" panose="020B0604020202020204" pitchFamily="34" charset="0"/>
              </a:rPr>
              <a:t>y</a:t>
            </a:r>
            <a:r>
              <a:rPr lang="es-MX" altLang="es-MX" sz="1800" b="1" kern="0" dirty="0">
                <a:latin typeface="Arial" panose="020B0604020202020204" pitchFamily="34" charset="0"/>
                <a:cs typeface="Arial" panose="020B0604020202020204" pitchFamily="34" charset="0"/>
              </a:rPr>
              <a:t> Comunicaciones y Transportes (5.9%)</a:t>
            </a:r>
            <a:r>
              <a:rPr lang="es-MX" altLang="es-MX" sz="1800" kern="0" dirty="0">
                <a:latin typeface="Arial" panose="020B0604020202020204" pitchFamily="34" charset="0"/>
                <a:cs typeface="Arial" panose="020B0604020202020204" pitchFamily="34" charset="0"/>
              </a:rPr>
              <a:t>,</a:t>
            </a:r>
            <a:r>
              <a:rPr lang="es-MX" altLang="es-MX" sz="1800" b="1" kern="0" dirty="0">
                <a:latin typeface="Arial" panose="020B0604020202020204" pitchFamily="34" charset="0"/>
                <a:cs typeface="Arial" panose="020B0604020202020204" pitchFamily="34" charset="0"/>
              </a:rPr>
              <a:t> </a:t>
            </a:r>
            <a:r>
              <a:rPr lang="es-MX" altLang="es-MX" sz="1800" kern="0" dirty="0">
                <a:latin typeface="Arial" panose="020B0604020202020204" pitchFamily="34" charset="0"/>
                <a:cs typeface="Arial" panose="020B0604020202020204" pitchFamily="34" charset="0"/>
              </a:rPr>
              <a:t>aunque siguen siendo modestos. </a:t>
            </a:r>
          </a:p>
        </p:txBody>
      </p:sp>
      <p:sp>
        <p:nvSpPr>
          <p:cNvPr id="21509" name="Rectangle 2"/>
          <p:cNvSpPr>
            <a:spLocks noChangeArrowheads="1"/>
          </p:cNvSpPr>
          <p:nvPr/>
        </p:nvSpPr>
        <p:spPr bwMode="auto">
          <a:xfrm>
            <a:off x="4479635"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0" lang="es-MX" altLang="es-MX" sz="1800" b="0" i="0" u="none" strike="noStrike" kern="0" cap="none" spc="0" normalizeH="0" baseline="0" noProof="0">
              <a:ln>
                <a:noFill/>
              </a:ln>
              <a:solidFill>
                <a:schemeClr val="tx2"/>
              </a:solidFill>
              <a:effectLst/>
              <a:uLnTx/>
              <a:uFillTx/>
              <a:latin typeface="Constantia" panose="02030602050306030303" pitchFamily="18" charset="0"/>
              <a:ea typeface="MS PGothic" pitchFamily="34" charset="-128"/>
              <a:cs typeface="MS PGothic" pitchFamily="34" charset="-128"/>
            </a:endParaRPr>
          </a:p>
        </p:txBody>
      </p:sp>
    </p:spTree>
    <p:extLst>
      <p:ext uri="{BB962C8B-B14F-4D97-AF65-F5344CB8AC3E}">
        <p14:creationId xmlns:p14="http://schemas.microsoft.com/office/powerpoint/2010/main" val="1737608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1 Título"/>
          <p:cNvSpPr>
            <a:spLocks noGrp="1"/>
          </p:cNvSpPr>
          <p:nvPr>
            <p:ph type="title"/>
          </p:nvPr>
        </p:nvSpPr>
        <p:spPr>
          <a:noFill/>
        </p:spPr>
        <p:txBody>
          <a:bodyPr>
            <a:noAutofit/>
          </a:bodyPr>
          <a:lstStyle/>
          <a:p>
            <a:r>
              <a:rPr lang="es-MX" altLang="es-MX" sz="2000" b="1" dirty="0">
                <a:solidFill>
                  <a:schemeClr val="bg1"/>
                </a:solidFill>
                <a:effectLst/>
              </a:rPr>
              <a:t>PRESUPUESTO ESPECIAL CONCURRENTE 2021 vs 2020 </a:t>
            </a:r>
            <a:br>
              <a:rPr lang="es-MX" altLang="es-MX" sz="2000" b="1" dirty="0">
                <a:solidFill>
                  <a:schemeClr val="bg1"/>
                </a:solidFill>
                <a:effectLst/>
              </a:rPr>
            </a:br>
            <a:r>
              <a:rPr lang="es-MX" altLang="es-MX" sz="2000" b="1" dirty="0">
                <a:solidFill>
                  <a:schemeClr val="bg1"/>
                </a:solidFill>
                <a:effectLst/>
              </a:rPr>
              <a:t>POR DEPENDENCIAS 1/</a:t>
            </a:r>
          </a:p>
        </p:txBody>
      </p:sp>
      <p:sp>
        <p:nvSpPr>
          <p:cNvPr id="2" name="Marcador de texto 1">
            <a:extLst>
              <a:ext uri="{FF2B5EF4-FFF2-40B4-BE49-F238E27FC236}">
                <a16:creationId xmlns:a16="http://schemas.microsoft.com/office/drawing/2014/main" id="{691E1A87-5236-44FC-BB62-2D292298F5FE}"/>
              </a:ext>
            </a:extLst>
          </p:cNvPr>
          <p:cNvSpPr>
            <a:spLocks noGrp="1"/>
          </p:cNvSpPr>
          <p:nvPr>
            <p:ph type="body" sz="quarter" idx="11"/>
          </p:nvPr>
        </p:nvSpPr>
        <p:spPr/>
        <p:txBody>
          <a:bodyPr/>
          <a:lstStyle/>
          <a:p>
            <a:endParaRPr lang="es-MX" dirty="0"/>
          </a:p>
        </p:txBody>
      </p:sp>
      <p:sp>
        <p:nvSpPr>
          <p:cNvPr id="22532" name="Text Box 91"/>
          <p:cNvSpPr txBox="1">
            <a:spLocks noChangeArrowheads="1"/>
          </p:cNvSpPr>
          <p:nvPr/>
        </p:nvSpPr>
        <p:spPr bwMode="auto">
          <a:xfrm>
            <a:off x="3679571" y="1043263"/>
            <a:ext cx="209865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s-MX" altLang="es-MX" sz="2000" b="1" i="0" u="none" strike="noStrike" kern="0" cap="none" spc="0" normalizeH="0" baseline="0" noProof="0" dirty="0">
                <a:ln>
                  <a:noFill/>
                </a:ln>
                <a:solidFill>
                  <a:schemeClr val="tx1"/>
                </a:solidFill>
                <a:effectLst/>
                <a:uLnTx/>
                <a:uFillTx/>
                <a:latin typeface="+mj-lt"/>
                <a:ea typeface="MS PGothic" pitchFamily="34" charset="-128"/>
                <a:cs typeface="MS PGothic" pitchFamily="34" charset="-128"/>
              </a:rPr>
              <a:t>Millones de pesos</a:t>
            </a:r>
            <a:endParaRPr kumimoji="0" lang="es-ES" altLang="es-MX" sz="2000" b="1" i="0" u="none" strike="noStrike" kern="0" cap="none" spc="0" normalizeH="0" baseline="0" noProof="0" dirty="0">
              <a:ln>
                <a:noFill/>
              </a:ln>
              <a:solidFill>
                <a:schemeClr val="tx1"/>
              </a:solidFill>
              <a:effectLst/>
              <a:uLnTx/>
              <a:uFillTx/>
              <a:latin typeface="+mj-lt"/>
              <a:ea typeface="MS PGothic" pitchFamily="34" charset="-128"/>
              <a:cs typeface="MS PGothic" pitchFamily="34" charset="-128"/>
            </a:endParaRPr>
          </a:p>
        </p:txBody>
      </p:sp>
      <p:sp>
        <p:nvSpPr>
          <p:cNvPr id="6" name="Rectángulo 5">
            <a:extLst>
              <a:ext uri="{FF2B5EF4-FFF2-40B4-BE49-F238E27FC236}">
                <a16:creationId xmlns:a16="http://schemas.microsoft.com/office/drawing/2014/main" id="{9F300D74-8C18-4A28-9861-65F00B7235BA}"/>
              </a:ext>
            </a:extLst>
          </p:cNvPr>
          <p:cNvSpPr/>
          <p:nvPr/>
        </p:nvSpPr>
        <p:spPr>
          <a:xfrm>
            <a:off x="690296" y="6032417"/>
            <a:ext cx="8375043" cy="261610"/>
          </a:xfrm>
          <a:prstGeom prst="rect">
            <a:avLst/>
          </a:prstGeom>
        </p:spPr>
        <p:txBody>
          <a:bodyPr wrap="square">
            <a:spAutoFit/>
          </a:bodyPr>
          <a:lstStyle/>
          <a:p>
            <a:pPr algn="just"/>
            <a:r>
              <a:rPr lang="es-ES" sz="1100" b="1" dirty="0"/>
              <a:t>1/ Anexo 11 del PEF.</a:t>
            </a:r>
          </a:p>
        </p:txBody>
      </p:sp>
      <p:pic>
        <p:nvPicPr>
          <p:cNvPr id="58411" name="Picture 43">
            <a:extLst>
              <a:ext uri="{FF2B5EF4-FFF2-40B4-BE49-F238E27FC236}">
                <a16:creationId xmlns:a16="http://schemas.microsoft.com/office/drawing/2014/main" id="{AFBA7FC0-1778-4AB7-9A24-8509C78611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600" y="1435100"/>
            <a:ext cx="8445500" cy="445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9122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1 Título"/>
          <p:cNvSpPr>
            <a:spLocks noGrp="1"/>
          </p:cNvSpPr>
          <p:nvPr>
            <p:ph type="ctrTitle"/>
          </p:nvPr>
        </p:nvSpPr>
        <p:spPr>
          <a:xfrm>
            <a:off x="567702" y="4275848"/>
            <a:ext cx="5381332" cy="1404938"/>
          </a:xfrm>
          <a:noFill/>
        </p:spPr>
        <p:txBody>
          <a:bodyPr/>
          <a:lstStyle/>
          <a:p>
            <a:r>
              <a:rPr lang="es-MX" altLang="es-MX" sz="3600" b="1" i="0" dirty="0">
                <a:solidFill>
                  <a:schemeClr val="bg1"/>
                </a:solidFill>
                <a:latin typeface="Arial" panose="020B0604020202020204" pitchFamily="34" charset="0"/>
                <a:cs typeface="Arial" panose="020B0604020202020204" pitchFamily="34" charset="0"/>
              </a:rPr>
              <a:t>RESULTADOS </a:t>
            </a:r>
            <a:r>
              <a:rPr lang="es-MX" altLang="es-MX" sz="3600" i="0" dirty="0">
                <a:solidFill>
                  <a:schemeClr val="bg1"/>
                </a:solidFill>
                <a:latin typeface="Arial" panose="020B0604020202020204" pitchFamily="34" charset="0"/>
                <a:cs typeface="Arial" panose="020B0604020202020204" pitchFamily="34" charset="0"/>
              </a:rPr>
              <a:t>PARA LA </a:t>
            </a:r>
            <a:r>
              <a:rPr lang="es-MX" altLang="es-MX" sz="3600" b="1" i="0" dirty="0">
                <a:solidFill>
                  <a:schemeClr val="bg1"/>
                </a:solidFill>
                <a:latin typeface="Arial" panose="020B0604020202020204" pitchFamily="34" charset="0"/>
                <a:cs typeface="Arial" panose="020B0604020202020204" pitchFamily="34" charset="0"/>
              </a:rPr>
              <a:t>SADER (RAMO 08)</a:t>
            </a:r>
          </a:p>
        </p:txBody>
      </p:sp>
      <p:sp>
        <p:nvSpPr>
          <p:cNvPr id="29698" name="Rectangle 6"/>
          <p:cNvSpPr>
            <a:spLocks noGrp="1" noChangeArrowheads="1"/>
          </p:cNvSpPr>
          <p:nvPr>
            <p:ph type="sldNum"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fld id="{3D17BA55-8D0B-4C06-AA86-F95F12E0A104}" type="slidenum">
              <a:rPr kumimoji="0" lang="es-MX" altLang="es-MX" sz="1200" b="0" i="0" u="none" strike="noStrike" kern="0" cap="none" spc="0" normalizeH="0" baseline="0" noProof="0">
                <a:ln>
                  <a:noFill/>
                </a:ln>
                <a:solidFill>
                  <a:schemeClr val="bg1"/>
                </a:solidFill>
                <a:effectLst/>
                <a:uLnTx/>
                <a:uFillTx/>
                <a:latin typeface="Arial" panose="020B0604020202020204" pitchFamily="34" charset="0"/>
                <a:ea typeface="MS PGothic" pitchFamily="34" charset="-128"/>
                <a:cs typeface="MS PGothic" pitchFamily="34" charset="-128"/>
              </a:rPr>
              <a:pPr marL="0" marR="0" lvl="0" indent="0" defTabSz="914400" eaLnBrk="1" fontAlgn="auto" latinLnBrk="0" hangingPunct="1">
                <a:lnSpc>
                  <a:spcPct val="100000"/>
                </a:lnSpc>
                <a:spcBef>
                  <a:spcPct val="0"/>
                </a:spcBef>
                <a:spcAft>
                  <a:spcPts val="0"/>
                </a:spcAft>
                <a:buClrTx/>
                <a:buSzTx/>
                <a:buFontTx/>
                <a:buNone/>
                <a:tabLst/>
                <a:defRPr/>
              </a:pPr>
              <a:t>16</a:t>
            </a:fld>
            <a:endParaRPr kumimoji="0" lang="es-ES" altLang="es-MX" sz="1200" b="0" i="0" u="none" strike="noStrike" kern="0" cap="none" spc="0" normalizeH="0" baseline="0" noProof="0" dirty="0">
              <a:ln>
                <a:noFill/>
              </a:ln>
              <a:solidFill>
                <a:schemeClr val="bg1"/>
              </a:solidFill>
              <a:effectLst/>
              <a:uLnTx/>
              <a:uFillTx/>
              <a:latin typeface="Arial" panose="020B0604020202020204" pitchFamily="34" charset="0"/>
              <a:ea typeface="MS PGothic" pitchFamily="34" charset="-128"/>
              <a:cs typeface="MS PGothic" pitchFamily="34" charset="-128"/>
            </a:endParaRPr>
          </a:p>
        </p:txBody>
      </p:sp>
    </p:spTree>
    <p:extLst>
      <p:ext uri="{BB962C8B-B14F-4D97-AF65-F5344CB8AC3E}">
        <p14:creationId xmlns:p14="http://schemas.microsoft.com/office/powerpoint/2010/main" val="3618924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áfico 8">
            <a:extLst>
              <a:ext uri="{FF2B5EF4-FFF2-40B4-BE49-F238E27FC236}">
                <a16:creationId xmlns:a16="http://schemas.microsoft.com/office/drawing/2014/main" id="{0FE4C5E9-BB66-4215-A041-6E25C21D64F3}"/>
              </a:ext>
            </a:extLst>
          </p:cNvPr>
          <p:cNvGraphicFramePr/>
          <p:nvPr>
            <p:extLst>
              <p:ext uri="{D42A27DB-BD31-4B8C-83A1-F6EECF244321}">
                <p14:modId xmlns:p14="http://schemas.microsoft.com/office/powerpoint/2010/main" val="985500587"/>
              </p:ext>
            </p:extLst>
          </p:nvPr>
        </p:nvGraphicFramePr>
        <p:xfrm>
          <a:off x="665921" y="1769060"/>
          <a:ext cx="7504043" cy="4536763"/>
        </p:xfrm>
        <a:graphic>
          <a:graphicData uri="http://schemas.openxmlformats.org/drawingml/2006/chart">
            <c:chart xmlns:c="http://schemas.openxmlformats.org/drawingml/2006/chart" xmlns:r="http://schemas.openxmlformats.org/officeDocument/2006/relationships" r:id="rId2"/>
          </a:graphicData>
        </a:graphic>
      </p:graphicFrame>
      <p:sp>
        <p:nvSpPr>
          <p:cNvPr id="30724" name="1 Título"/>
          <p:cNvSpPr>
            <a:spLocks noGrp="1"/>
          </p:cNvSpPr>
          <p:nvPr>
            <p:ph type="title"/>
          </p:nvPr>
        </p:nvSpPr>
        <p:spPr>
          <a:noFill/>
        </p:spPr>
        <p:txBody>
          <a:bodyPr>
            <a:noAutofit/>
          </a:bodyPr>
          <a:lstStyle/>
          <a:p>
            <a:r>
              <a:rPr lang="es-MX" altLang="es-MX" sz="1800" b="1" dirty="0">
                <a:solidFill>
                  <a:schemeClr val="bg1"/>
                </a:solidFill>
                <a:effectLst/>
              </a:rPr>
              <a:t>LOS RECURSOS PARA LA SADER REGISTRARON UNA </a:t>
            </a:r>
            <a:r>
              <a:rPr lang="es-MX" altLang="es-MX" sz="1800" b="1" dirty="0">
                <a:solidFill>
                  <a:schemeClr val="bg1"/>
                </a:solidFill>
              </a:rPr>
              <a:t>AMPLIACIÓN</a:t>
            </a:r>
            <a:r>
              <a:rPr lang="es-MX" altLang="es-MX" sz="1800" b="1" dirty="0">
                <a:solidFill>
                  <a:schemeClr val="bg1"/>
                </a:solidFill>
                <a:effectLst/>
              </a:rPr>
              <a:t> DE</a:t>
            </a:r>
            <a:r>
              <a:rPr lang="es-MX" altLang="es-MX" sz="1800" b="1" dirty="0">
                <a:solidFill>
                  <a:schemeClr val="bg1"/>
                </a:solidFill>
              </a:rPr>
              <a:t>L 3.6%, EQUIVALENTE A 1.7 MIL MDP</a:t>
            </a:r>
            <a:endParaRPr lang="es-MX" altLang="es-MX" sz="1800" dirty="0">
              <a:solidFill>
                <a:schemeClr val="bg1"/>
              </a:solidFill>
              <a:effectLst/>
            </a:endParaRPr>
          </a:p>
        </p:txBody>
      </p:sp>
      <p:sp>
        <p:nvSpPr>
          <p:cNvPr id="2" name="Marcador de texto 1">
            <a:extLst>
              <a:ext uri="{FF2B5EF4-FFF2-40B4-BE49-F238E27FC236}">
                <a16:creationId xmlns:a16="http://schemas.microsoft.com/office/drawing/2014/main" id="{1EA9FF96-5B30-4FAE-B8EB-A8A2BDFD7D8E}"/>
              </a:ext>
            </a:extLst>
          </p:cNvPr>
          <p:cNvSpPr>
            <a:spLocks noGrp="1"/>
          </p:cNvSpPr>
          <p:nvPr>
            <p:ph type="body" sz="quarter" idx="11"/>
          </p:nvPr>
        </p:nvSpPr>
        <p:spPr/>
        <p:txBody>
          <a:bodyPr/>
          <a:lstStyle/>
          <a:p>
            <a:endParaRPr lang="es-MX"/>
          </a:p>
        </p:txBody>
      </p:sp>
      <p:sp>
        <p:nvSpPr>
          <p:cNvPr id="6" name="Flecha: a la derecha 5"/>
          <p:cNvSpPr/>
          <p:nvPr/>
        </p:nvSpPr>
        <p:spPr>
          <a:xfrm rot="21282459">
            <a:off x="3366438" y="2575745"/>
            <a:ext cx="2681716" cy="20437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sysClr val="windowText" lastClr="000000"/>
              </a:solidFill>
              <a:effectLst/>
              <a:uLnTx/>
              <a:uFillTx/>
            </a:endParaRPr>
          </a:p>
        </p:txBody>
      </p:sp>
      <p:sp>
        <p:nvSpPr>
          <p:cNvPr id="7" name="CuadroTexto 6"/>
          <p:cNvSpPr txBox="1"/>
          <p:nvPr/>
        </p:nvSpPr>
        <p:spPr>
          <a:xfrm rot="21243262">
            <a:off x="3982759" y="2251349"/>
            <a:ext cx="1963999"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1600" b="1" i="0" u="none" strike="noStrike" kern="0" cap="none" spc="0" normalizeH="0" baseline="0" noProof="0" dirty="0">
                <a:ln>
                  <a:noFill/>
                </a:ln>
                <a:solidFill>
                  <a:sysClr val="windowText" lastClr="000000"/>
                </a:solidFill>
                <a:effectLst/>
                <a:uLnTx/>
                <a:uFillTx/>
              </a:rPr>
              <a:t>+3.6%, +1,714.7 </a:t>
            </a:r>
            <a:r>
              <a:rPr kumimoji="0" lang="es-MX" sz="1600" b="1" i="0" u="none" strike="noStrike" kern="0" cap="none" spc="0" normalizeH="0" baseline="0" noProof="0" dirty="0" err="1">
                <a:ln>
                  <a:noFill/>
                </a:ln>
                <a:solidFill>
                  <a:sysClr val="windowText" lastClr="000000"/>
                </a:solidFill>
                <a:effectLst/>
                <a:uLnTx/>
                <a:uFillTx/>
              </a:rPr>
              <a:t>mdp</a:t>
            </a:r>
            <a:endParaRPr kumimoji="0" lang="es-MX" sz="1600" b="1" i="0" u="none" strike="noStrike" kern="0" cap="none" spc="0" normalizeH="0" baseline="0" noProof="0" dirty="0">
              <a:ln>
                <a:noFill/>
              </a:ln>
              <a:solidFill>
                <a:sysClr val="windowText" lastClr="000000"/>
              </a:solidFill>
              <a:effectLst/>
              <a:uLnTx/>
              <a:uFillTx/>
            </a:endParaRPr>
          </a:p>
        </p:txBody>
      </p:sp>
      <p:sp>
        <p:nvSpPr>
          <p:cNvPr id="4" name="Rectángulo 3">
            <a:extLst>
              <a:ext uri="{FF2B5EF4-FFF2-40B4-BE49-F238E27FC236}">
                <a16:creationId xmlns:a16="http://schemas.microsoft.com/office/drawing/2014/main" id="{2CAC0EFD-BBD1-4657-9DED-64641DDB5F44}"/>
              </a:ext>
            </a:extLst>
          </p:cNvPr>
          <p:cNvSpPr/>
          <p:nvPr/>
        </p:nvSpPr>
        <p:spPr>
          <a:xfrm>
            <a:off x="2753139" y="1254305"/>
            <a:ext cx="4572000" cy="369332"/>
          </a:xfrm>
          <a:prstGeom prst="rect">
            <a:avLst/>
          </a:prstGeom>
        </p:spPr>
        <p:txBody>
          <a:bodyPr>
            <a:spAutoFit/>
          </a:bodyPr>
          <a:lstStyle/>
          <a:p>
            <a:r>
              <a:rPr lang="es-ES" b="1" dirty="0"/>
              <a:t>RESULTADOS PARA LA SADER 2021 vs 2020</a:t>
            </a:r>
          </a:p>
        </p:txBody>
      </p:sp>
    </p:spTree>
    <p:extLst>
      <p:ext uri="{BB962C8B-B14F-4D97-AF65-F5344CB8AC3E}">
        <p14:creationId xmlns:p14="http://schemas.microsoft.com/office/powerpoint/2010/main" val="1378977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1 Título"/>
          <p:cNvSpPr>
            <a:spLocks noGrp="1"/>
          </p:cNvSpPr>
          <p:nvPr>
            <p:ph type="title"/>
          </p:nvPr>
        </p:nvSpPr>
        <p:spPr>
          <a:noFill/>
        </p:spPr>
        <p:txBody>
          <a:bodyPr>
            <a:noAutofit/>
          </a:bodyPr>
          <a:lstStyle/>
          <a:p>
            <a:r>
              <a:rPr lang="es-MX" altLang="es-MX" sz="2400" b="1" dirty="0">
                <a:solidFill>
                  <a:schemeClr val="bg1"/>
                </a:solidFill>
              </a:rPr>
              <a:t>RESULTADOS</a:t>
            </a:r>
            <a:r>
              <a:rPr lang="es-MX" altLang="es-MX" sz="2400" b="1" dirty="0">
                <a:solidFill>
                  <a:schemeClr val="bg1"/>
                </a:solidFill>
                <a:effectLst/>
              </a:rPr>
              <a:t> PARA LA SADER </a:t>
            </a:r>
            <a:br>
              <a:rPr lang="es-MX" altLang="es-MX" sz="2400" b="1" dirty="0">
                <a:solidFill>
                  <a:schemeClr val="bg1"/>
                </a:solidFill>
                <a:effectLst/>
              </a:rPr>
            </a:br>
            <a:r>
              <a:rPr lang="es-MX" altLang="es-MX" sz="2400" b="1" dirty="0">
                <a:solidFill>
                  <a:schemeClr val="bg1"/>
                </a:solidFill>
                <a:effectLst/>
              </a:rPr>
              <a:t>EN LO GENERAL</a:t>
            </a:r>
            <a:endParaRPr lang="es-MX" altLang="es-MX" sz="2400" dirty="0">
              <a:solidFill>
                <a:schemeClr val="bg1"/>
              </a:solidFill>
              <a:effectLst/>
            </a:endParaRPr>
          </a:p>
        </p:txBody>
      </p:sp>
      <p:sp>
        <p:nvSpPr>
          <p:cNvPr id="2" name="Marcador de texto 1">
            <a:extLst>
              <a:ext uri="{FF2B5EF4-FFF2-40B4-BE49-F238E27FC236}">
                <a16:creationId xmlns:a16="http://schemas.microsoft.com/office/drawing/2014/main" id="{1EA9FF96-5B30-4FAE-B8EB-A8A2BDFD7D8E}"/>
              </a:ext>
            </a:extLst>
          </p:cNvPr>
          <p:cNvSpPr>
            <a:spLocks noGrp="1"/>
          </p:cNvSpPr>
          <p:nvPr>
            <p:ph type="body" sz="quarter" idx="11"/>
          </p:nvPr>
        </p:nvSpPr>
        <p:spPr/>
        <p:txBody>
          <a:bodyPr/>
          <a:lstStyle/>
          <a:p>
            <a:endParaRPr lang="es-MX"/>
          </a:p>
        </p:txBody>
      </p:sp>
      <p:sp>
        <p:nvSpPr>
          <p:cNvPr id="5" name="Text Box 5"/>
          <p:cNvSpPr txBox="1">
            <a:spLocks noChangeArrowheads="1"/>
          </p:cNvSpPr>
          <p:nvPr/>
        </p:nvSpPr>
        <p:spPr bwMode="auto">
          <a:xfrm>
            <a:off x="90488" y="5267452"/>
            <a:ext cx="86423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just" defTabSz="914400" rtl="0" eaLnBrk="1" fontAlgn="auto" latinLnBrk="0" hangingPunct="1">
              <a:lnSpc>
                <a:spcPct val="100000"/>
              </a:lnSpc>
              <a:spcBef>
                <a:spcPct val="0"/>
              </a:spcBef>
              <a:spcAft>
                <a:spcPct val="90000"/>
              </a:spcAft>
              <a:buClrTx/>
              <a:buSzTx/>
              <a:buFontTx/>
              <a:buNone/>
              <a:tabLst/>
              <a:defRPr/>
            </a:pPr>
            <a:r>
              <a:rPr kumimoji="0" lang="es-MX" altLang="es-MX" sz="2000" b="0" i="0" u="none" strike="noStrike" kern="0" cap="none" spc="0" normalizeH="0" baseline="0" noProof="0" dirty="0">
                <a:ln>
                  <a:noFill/>
                </a:ln>
                <a:solidFill>
                  <a:prstClr val="black"/>
                </a:solidFill>
                <a:effectLst/>
                <a:uLnTx/>
                <a:uFillTx/>
                <a:latin typeface="Calibri"/>
                <a:ea typeface="MS PGothic" pitchFamily="34" charset="-128"/>
                <a:cs typeface="MS PGothic" pitchFamily="34" charset="-128"/>
              </a:rPr>
              <a:t>.</a:t>
            </a:r>
          </a:p>
        </p:txBody>
      </p:sp>
      <p:sp>
        <p:nvSpPr>
          <p:cNvPr id="4" name="Rectángulo 3">
            <a:extLst>
              <a:ext uri="{FF2B5EF4-FFF2-40B4-BE49-F238E27FC236}">
                <a16:creationId xmlns:a16="http://schemas.microsoft.com/office/drawing/2014/main" id="{7C701416-300C-489D-9787-F1BE4E20F64F}"/>
              </a:ext>
            </a:extLst>
          </p:cNvPr>
          <p:cNvSpPr/>
          <p:nvPr/>
        </p:nvSpPr>
        <p:spPr>
          <a:xfrm>
            <a:off x="773334" y="1933705"/>
            <a:ext cx="7745023" cy="4247317"/>
          </a:xfrm>
          <a:prstGeom prst="rect">
            <a:avLst/>
          </a:prstGeom>
        </p:spPr>
        <p:txBody>
          <a:bodyPr wrap="square">
            <a:spAutoFit/>
          </a:bodyPr>
          <a:lstStyle/>
          <a:p>
            <a:pPr marL="285750" indent="-285750" algn="just">
              <a:buFont typeface="Wingdings" panose="05000000000000000000" pitchFamily="2" charset="2"/>
              <a:buChar char="q"/>
            </a:pPr>
            <a:r>
              <a:rPr lang="es-ES" dirty="0">
                <a:latin typeface="Arial" panose="020B0604020202020204" pitchFamily="34" charset="0"/>
                <a:cs typeface="Arial" panose="020B0604020202020204" pitchFamily="34" charset="0"/>
              </a:rPr>
              <a:t>Hacia el interior de la SADER se tendrán ajustes en la Estructura Programática para el 2021.</a:t>
            </a:r>
          </a:p>
          <a:p>
            <a:pPr marL="285750" indent="-285750" algn="just">
              <a:buFont typeface="Wingdings" panose="05000000000000000000" pitchFamily="2" charset="2"/>
              <a:buChar char="q"/>
            </a:pPr>
            <a:endParaRPr lang="es-ES"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q"/>
            </a:pPr>
            <a:r>
              <a:rPr lang="es-ES" dirty="0">
                <a:latin typeface="Arial" panose="020B0604020202020204" pitchFamily="34" charset="0"/>
                <a:cs typeface="Arial" panose="020B0604020202020204" pitchFamily="34" charset="0"/>
              </a:rPr>
              <a:t>Desaparecen los siguientes programas:</a:t>
            </a:r>
          </a:p>
          <a:p>
            <a:pPr marL="285750" indent="-285750" algn="just">
              <a:buFont typeface="Wingdings" panose="05000000000000000000" pitchFamily="2" charset="2"/>
              <a:buChar char="q"/>
            </a:pPr>
            <a:endParaRPr lang="es-ES" dirty="0">
              <a:latin typeface="Arial" panose="020B0604020202020204" pitchFamily="34" charset="0"/>
              <a:cs typeface="Arial" panose="020B0604020202020204" pitchFamily="34" charset="0"/>
            </a:endParaRPr>
          </a:p>
          <a:p>
            <a:pPr marL="800100" lvl="1" indent="-342900" algn="just">
              <a:buFont typeface="Wingdings" panose="05000000000000000000" pitchFamily="2" charset="2"/>
              <a:buChar char="Ø"/>
            </a:pPr>
            <a:r>
              <a:rPr lang="es-ES" b="1" dirty="0">
                <a:latin typeface="Arial" panose="020B0604020202020204" pitchFamily="34" charset="0"/>
                <a:cs typeface="Arial" panose="020B0604020202020204" pitchFamily="34" charset="0"/>
              </a:rPr>
              <a:t>Crédito Ganadero a la Palabra. </a:t>
            </a:r>
          </a:p>
          <a:p>
            <a:pPr marL="800100" lvl="1" indent="-342900" algn="just">
              <a:buFont typeface="Wingdings" panose="05000000000000000000" pitchFamily="2" charset="2"/>
              <a:buChar char="Ø"/>
            </a:pPr>
            <a:r>
              <a:rPr lang="es-ES" b="1" dirty="0">
                <a:latin typeface="Arial" panose="020B0604020202020204" pitchFamily="34" charset="0"/>
                <a:cs typeface="Arial" panose="020B0604020202020204" pitchFamily="34" charset="0"/>
              </a:rPr>
              <a:t>Desarrollo Rural.</a:t>
            </a:r>
          </a:p>
          <a:p>
            <a:pPr marL="800100" lvl="1" indent="-342900" algn="just">
              <a:buFont typeface="Wingdings" panose="05000000000000000000" pitchFamily="2" charset="2"/>
              <a:buChar char="Ø"/>
            </a:pPr>
            <a:r>
              <a:rPr lang="es-ES" dirty="0">
                <a:latin typeface="Arial" panose="020B0604020202020204" pitchFamily="34" charset="0"/>
                <a:cs typeface="Arial" panose="020B0604020202020204" pitchFamily="34" charset="0"/>
              </a:rPr>
              <a:t>Vinculación productiva.</a:t>
            </a:r>
          </a:p>
          <a:p>
            <a:pPr marL="800100" lvl="1" indent="-342900" algn="just">
              <a:buFont typeface="Wingdings" panose="05000000000000000000" pitchFamily="2" charset="2"/>
              <a:buChar char="Ø"/>
            </a:pPr>
            <a:r>
              <a:rPr lang="es-ES" dirty="0">
                <a:latin typeface="Arial" panose="020B0604020202020204" pitchFamily="34" charset="0"/>
                <a:cs typeface="Arial" panose="020B0604020202020204" pitchFamily="34" charset="0"/>
              </a:rPr>
              <a:t>Fomento de la Ganadería y Normalización de la Calidad de Productos Pecuarios.</a:t>
            </a:r>
          </a:p>
          <a:p>
            <a:pPr lvl="1" algn="just"/>
            <a:endParaRPr lang="es-ES" dirty="0">
              <a:latin typeface="Arial" panose="020B0604020202020204" pitchFamily="34" charset="0"/>
              <a:cs typeface="Arial" panose="020B0604020202020204" pitchFamily="34" charset="0"/>
            </a:endParaRPr>
          </a:p>
          <a:p>
            <a:pPr lvl="1" algn="just"/>
            <a:r>
              <a:rPr lang="es-ES" dirty="0">
                <a:latin typeface="Arial" panose="020B0604020202020204" pitchFamily="34" charset="0"/>
                <a:cs typeface="Arial" panose="020B0604020202020204" pitchFamily="34" charset="0"/>
              </a:rPr>
              <a:t>Cabe resaltar que los dos últimos, más que programas, representaban componentes con montos muy reducidos.</a:t>
            </a:r>
          </a:p>
          <a:p>
            <a:pPr marL="800100" lvl="1" indent="-342900" algn="just">
              <a:buFont typeface="Wingdings" panose="05000000000000000000" pitchFamily="2" charset="2"/>
              <a:buChar char="Ø"/>
            </a:pPr>
            <a:endParaRPr lang="es-ES" dirty="0">
              <a:latin typeface="Arial" panose="020B0604020202020204" pitchFamily="34" charset="0"/>
              <a:cs typeface="Arial" panose="020B0604020202020204" pitchFamily="34" charset="0"/>
            </a:endParaRPr>
          </a:p>
          <a:p>
            <a:pPr marL="800100" lvl="1" indent="-342900" algn="just">
              <a:buFont typeface="Wingdings" panose="05000000000000000000" pitchFamily="2" charset="2"/>
              <a:buChar char="Ø"/>
            </a:pP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2879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1660642" y="274638"/>
            <a:ext cx="7483358" cy="841902"/>
          </a:xfrm>
          <a:noFill/>
        </p:spPr>
        <p:txBody>
          <a:bodyPr>
            <a:noAutofit/>
          </a:bodyPr>
          <a:lstStyle/>
          <a:p>
            <a:pPr>
              <a:defRPr/>
            </a:pPr>
            <a:r>
              <a:rPr lang="es-ES" sz="2000" b="1" cap="all" dirty="0">
                <a:ea typeface="ＭＳ Ｐゴシック" pitchFamily="34" charset="-128"/>
              </a:rPr>
              <a:t>RESULTADOS PARA LA SADER </a:t>
            </a:r>
            <a:br>
              <a:rPr lang="es-ES" sz="2000" b="1" cap="all" dirty="0">
                <a:ea typeface="ＭＳ Ｐゴシック" pitchFamily="34" charset="-128"/>
              </a:rPr>
            </a:br>
            <a:r>
              <a:rPr lang="es-ES" sz="2000" b="1" cap="all" dirty="0">
                <a:ea typeface="ＭＳ Ｐゴシック" pitchFamily="34" charset="-128"/>
              </a:rPr>
              <a:t>EN LO GENERAL</a:t>
            </a:r>
            <a:endParaRPr lang="es-MX" sz="2000" dirty="0">
              <a:solidFill>
                <a:schemeClr val="bg1"/>
              </a:solidFill>
              <a:effectLst/>
              <a:ea typeface="ＭＳ Ｐゴシック" pitchFamily="34" charset="-128"/>
            </a:endParaRPr>
          </a:p>
        </p:txBody>
      </p:sp>
      <p:sp>
        <p:nvSpPr>
          <p:cNvPr id="2" name="Marcador de texto 1">
            <a:extLst>
              <a:ext uri="{FF2B5EF4-FFF2-40B4-BE49-F238E27FC236}">
                <a16:creationId xmlns:a16="http://schemas.microsoft.com/office/drawing/2014/main" id="{CD0532FC-0D60-4CEE-B6D6-3B8A0020014F}"/>
              </a:ext>
            </a:extLst>
          </p:cNvPr>
          <p:cNvSpPr>
            <a:spLocks noGrp="1"/>
          </p:cNvSpPr>
          <p:nvPr>
            <p:ph type="body" sz="quarter" idx="11"/>
          </p:nvPr>
        </p:nvSpPr>
        <p:spPr/>
        <p:txBody>
          <a:bodyPr/>
          <a:lstStyle/>
          <a:p>
            <a:endParaRPr lang="es-MX"/>
          </a:p>
        </p:txBody>
      </p:sp>
      <p:sp>
        <p:nvSpPr>
          <p:cNvPr id="23554" name="Rectangle 6"/>
          <p:cNvSpPr>
            <a:spLocks noGrp="1" noChangeArrowheads="1"/>
          </p:cNvSpPr>
          <p:nvPr>
            <p:ph type="sldNum" sz="quarter" idx="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fld id="{AD8C9486-2056-4E44-8642-23AC2E71CFED}" type="slidenum">
              <a:rPr kumimoji="0" lang="es-MX" altLang="es-MX" sz="1200" b="0" i="0" u="none" strike="noStrike" kern="0" cap="none" spc="0" normalizeH="0" baseline="0" noProof="0">
                <a:ln>
                  <a:noFill/>
                </a:ln>
                <a:solidFill>
                  <a:schemeClr val="bg1">
                    <a:lumMod val="95000"/>
                  </a:schemeClr>
                </a:solidFill>
                <a:effectLst/>
                <a:uLnTx/>
                <a:uFillTx/>
                <a:latin typeface="Arial" panose="020B0604020202020204" pitchFamily="34" charset="0"/>
                <a:ea typeface="MS PGothic" pitchFamily="34" charset="-128"/>
                <a:cs typeface="MS PGothic" pitchFamily="34" charset="-128"/>
              </a:rPr>
              <a:pPr marL="0" marR="0" lvl="0" indent="0" defTabSz="914400" eaLnBrk="1" fontAlgn="auto" latinLnBrk="0" hangingPunct="1">
                <a:lnSpc>
                  <a:spcPct val="100000"/>
                </a:lnSpc>
                <a:spcBef>
                  <a:spcPct val="0"/>
                </a:spcBef>
                <a:spcAft>
                  <a:spcPts val="0"/>
                </a:spcAft>
                <a:buClrTx/>
                <a:buSzTx/>
                <a:buFontTx/>
                <a:buNone/>
                <a:tabLst/>
                <a:defRPr/>
              </a:pPr>
              <a:t>19</a:t>
            </a:fld>
            <a:endParaRPr kumimoji="0" lang="es-ES" altLang="es-MX" sz="1200" b="0" i="0" u="none" strike="noStrike" kern="0" cap="none" spc="0" normalizeH="0" baseline="0" noProof="0" dirty="0">
              <a:ln>
                <a:noFill/>
              </a:ln>
              <a:solidFill>
                <a:schemeClr val="bg1">
                  <a:lumMod val="95000"/>
                </a:schemeClr>
              </a:solidFill>
              <a:effectLst/>
              <a:uLnTx/>
              <a:uFillTx/>
              <a:latin typeface="Arial" panose="020B0604020202020204" pitchFamily="34" charset="0"/>
              <a:ea typeface="MS PGothic" pitchFamily="34" charset="-128"/>
              <a:cs typeface="MS PGothic" pitchFamily="34" charset="-128"/>
            </a:endParaRPr>
          </a:p>
        </p:txBody>
      </p:sp>
      <p:sp>
        <p:nvSpPr>
          <p:cNvPr id="23556" name="Text Box 5"/>
          <p:cNvSpPr txBox="1">
            <a:spLocks noChangeArrowheads="1"/>
          </p:cNvSpPr>
          <p:nvPr/>
        </p:nvSpPr>
        <p:spPr bwMode="auto">
          <a:xfrm>
            <a:off x="225417" y="1116540"/>
            <a:ext cx="8693165" cy="4912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987425" indent="-244475">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342900" lvl="0" indent="-342900" algn="just">
              <a:buFont typeface="Wingdings" panose="05000000000000000000" pitchFamily="2" charset="2"/>
              <a:buChar char="q"/>
            </a:pPr>
            <a:endParaRPr lang="es-ES" sz="1800" dirty="0">
              <a:latin typeface="Arial" panose="020B0604020202020204" pitchFamily="34" charset="0"/>
              <a:cs typeface="Arial" panose="020B0604020202020204" pitchFamily="34" charset="0"/>
            </a:endParaRPr>
          </a:p>
          <a:p>
            <a:pPr marL="342900" lvl="0" indent="-342900" algn="just">
              <a:buFont typeface="Wingdings" panose="05000000000000000000" pitchFamily="2" charset="2"/>
              <a:buChar char="q"/>
            </a:pPr>
            <a:r>
              <a:rPr lang="es-ES" sz="1800" dirty="0">
                <a:latin typeface="Arial" panose="020B0604020202020204" pitchFamily="34" charset="0"/>
                <a:cs typeface="Arial" panose="020B0604020202020204" pitchFamily="34" charset="0"/>
              </a:rPr>
              <a:t>Los programas para los cuales se reducen los recursos presupuestales en relación al presente año son: </a:t>
            </a:r>
            <a:r>
              <a:rPr lang="es-ES" sz="1800" b="1" dirty="0">
                <a:latin typeface="Arial" panose="020B0604020202020204" pitchFamily="34" charset="0"/>
                <a:cs typeface="Arial" panose="020B0604020202020204" pitchFamily="34" charset="0"/>
              </a:rPr>
              <a:t>Programa de Sanidad e Inocuidad Agroalimentaria (-20.0%) </a:t>
            </a:r>
            <a:r>
              <a:rPr lang="es-ES" sz="1800" dirty="0">
                <a:latin typeface="Arial" panose="020B0604020202020204" pitchFamily="34" charset="0"/>
                <a:cs typeface="Arial" panose="020B0604020202020204" pitchFamily="34" charset="0"/>
              </a:rPr>
              <a:t>y </a:t>
            </a:r>
            <a:r>
              <a:rPr lang="es-ES" sz="1800" b="1" dirty="0">
                <a:latin typeface="Arial" panose="020B0604020202020204" pitchFamily="34" charset="0"/>
                <a:cs typeface="Arial" panose="020B0604020202020204" pitchFamily="34" charset="0"/>
              </a:rPr>
              <a:t>Gasto Administrativo (-8.0%).</a:t>
            </a:r>
            <a:endParaRPr lang="es-ES" sz="1800" dirty="0">
              <a:latin typeface="Arial" panose="020B0604020202020204" pitchFamily="34" charset="0"/>
              <a:cs typeface="Arial" panose="020B0604020202020204" pitchFamily="34" charset="0"/>
            </a:endParaRPr>
          </a:p>
          <a:p>
            <a:pPr marL="342900" lvl="0" indent="-342900" algn="just">
              <a:buFont typeface="Wingdings" panose="05000000000000000000" pitchFamily="2" charset="2"/>
              <a:buChar char="q"/>
            </a:pPr>
            <a:endParaRPr lang="es-ES" sz="18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sz="1800" dirty="0">
                <a:latin typeface="Arial" panose="020B0604020202020204" pitchFamily="34" charset="0"/>
                <a:cs typeface="Arial" panose="020B0604020202020204" pitchFamily="34" charset="0"/>
              </a:rPr>
              <a:t>El </a:t>
            </a:r>
            <a:r>
              <a:rPr lang="es-ES" sz="1800" b="1" dirty="0">
                <a:latin typeface="Arial" panose="020B0604020202020204" pitchFamily="34" charset="0"/>
                <a:cs typeface="Arial" panose="020B0604020202020204" pitchFamily="34" charset="0"/>
              </a:rPr>
              <a:t>Programa de Apoyo a la Adquisición de Leche, el Programa de Abasto Social de Leche a cargo de LICONSA y el Programa de Abasto Rural a Cargo de DICONSA </a:t>
            </a:r>
            <a:r>
              <a:rPr lang="es-ES" sz="1800" dirty="0">
                <a:latin typeface="Arial" panose="020B0604020202020204" pitchFamily="34" charset="0"/>
                <a:cs typeface="Arial" panose="020B0604020202020204" pitchFamily="34" charset="0"/>
              </a:rPr>
              <a:t>se mantienen sin cambios en su presupuesto.</a:t>
            </a:r>
          </a:p>
          <a:p>
            <a:pPr marL="342900" indent="-342900" algn="just">
              <a:buFont typeface="Wingdings" panose="05000000000000000000" pitchFamily="2" charset="2"/>
              <a:buChar char="q"/>
            </a:pPr>
            <a:endParaRPr lang="es-ES" sz="18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sz="1800" dirty="0">
                <a:latin typeface="Arial" panose="020B0604020202020204" pitchFamily="34" charset="0"/>
                <a:cs typeface="Arial" panose="020B0604020202020204" pitchFamily="34" charset="0"/>
              </a:rPr>
              <a:t>Presentan incrementos menores los siguientes programas: </a:t>
            </a:r>
            <a:r>
              <a:rPr lang="es-ES" sz="1800" b="1" dirty="0">
                <a:latin typeface="Arial" panose="020B0604020202020204" pitchFamily="34" charset="0"/>
                <a:cs typeface="Arial" panose="020B0604020202020204" pitchFamily="34" charset="0"/>
              </a:rPr>
              <a:t>Educación e Investigación (1.3%)</a:t>
            </a:r>
            <a:r>
              <a:rPr lang="es-ES" sz="1800" dirty="0">
                <a:latin typeface="Arial" panose="020B0604020202020204" pitchFamily="34" charset="0"/>
                <a:cs typeface="Arial" panose="020B0604020202020204" pitchFamily="34" charset="0"/>
              </a:rPr>
              <a:t>,</a:t>
            </a:r>
            <a:r>
              <a:rPr lang="es-ES" sz="1800" b="1" dirty="0">
                <a:latin typeface="Arial" panose="020B0604020202020204" pitchFamily="34" charset="0"/>
                <a:cs typeface="Arial" panose="020B0604020202020204" pitchFamily="34" charset="0"/>
              </a:rPr>
              <a:t> Programa de Fomento a la Agricultura</a:t>
            </a:r>
            <a:r>
              <a:rPr lang="es-ES" sz="1800" dirty="0">
                <a:latin typeface="Arial" panose="020B0604020202020204" pitchFamily="34" charset="0"/>
                <a:cs typeface="Arial" panose="020B0604020202020204" pitchFamily="34" charset="0"/>
              </a:rPr>
              <a:t>,</a:t>
            </a:r>
            <a:r>
              <a:rPr lang="es-ES" sz="1800" b="1" dirty="0">
                <a:latin typeface="Arial" panose="020B0604020202020204" pitchFamily="34" charset="0"/>
                <a:cs typeface="Arial" panose="020B0604020202020204" pitchFamily="34" charset="0"/>
              </a:rPr>
              <a:t> Ganadería Pesca y Acuicultura (3.6%) </a:t>
            </a:r>
            <a:r>
              <a:rPr lang="es-ES" sz="1800" dirty="0">
                <a:latin typeface="Arial" panose="020B0604020202020204" pitchFamily="34" charset="0"/>
                <a:cs typeface="Arial" panose="020B0604020202020204" pitchFamily="34" charset="0"/>
              </a:rPr>
              <a:t>y</a:t>
            </a:r>
            <a:r>
              <a:rPr lang="es-ES" sz="1800" b="1" dirty="0">
                <a:latin typeface="Arial" panose="020B0604020202020204" pitchFamily="34" charset="0"/>
                <a:cs typeface="Arial" panose="020B0604020202020204" pitchFamily="34" charset="0"/>
              </a:rPr>
              <a:t> Precios de Garantía a Productos Alimentarios Básicos (9.6%)</a:t>
            </a:r>
            <a:r>
              <a:rPr lang="es-ES" sz="1800" dirty="0">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q"/>
            </a:pPr>
            <a:endParaRPr lang="es-ES" sz="18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es-ES" sz="1800" dirty="0">
                <a:latin typeface="Arial" panose="020B0604020202020204" pitchFamily="34" charset="0"/>
                <a:cs typeface="Arial" panose="020B0604020202020204" pitchFamily="34" charset="0"/>
              </a:rPr>
              <a:t> Los mayores incrementos se presentan en </a:t>
            </a:r>
            <a:r>
              <a:rPr lang="es-ES" sz="1800" b="1" dirty="0">
                <a:latin typeface="Arial" panose="020B0604020202020204" pitchFamily="34" charset="0"/>
                <a:cs typeface="Arial" panose="020B0604020202020204" pitchFamily="34" charset="0"/>
              </a:rPr>
              <a:t>Fertilizantes (46.0%)</a:t>
            </a:r>
            <a:r>
              <a:rPr lang="es-ES" sz="1800" dirty="0">
                <a:latin typeface="Arial" panose="020B0604020202020204" pitchFamily="34" charset="0"/>
                <a:cs typeface="Arial" panose="020B0604020202020204" pitchFamily="34" charset="0"/>
              </a:rPr>
              <a:t> y en el </a:t>
            </a:r>
            <a:r>
              <a:rPr lang="es-ES" sz="1800" b="1" dirty="0">
                <a:latin typeface="Arial" panose="020B0604020202020204" pitchFamily="34" charset="0"/>
                <a:cs typeface="Arial" panose="020B0604020202020204" pitchFamily="34" charset="0"/>
              </a:rPr>
              <a:t>Programa de Producción para el Bienestar (22.7%).</a:t>
            </a:r>
          </a:p>
        </p:txBody>
      </p:sp>
      <p:sp>
        <p:nvSpPr>
          <p:cNvPr id="23557" name="Rectangle 2"/>
          <p:cNvSpPr>
            <a:spLocks noChangeArrowheads="1"/>
          </p:cNvSpPr>
          <p:nvPr/>
        </p:nvSpPr>
        <p:spPr bwMode="auto">
          <a:xfrm>
            <a:off x="4479635"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0" lang="es-MX" altLang="es-MX" sz="1800" b="0" i="0" u="none" strike="noStrike" kern="0" cap="none" spc="0" normalizeH="0" baseline="0" noProof="0">
              <a:ln>
                <a:noFill/>
              </a:ln>
              <a:solidFill>
                <a:schemeClr val="tx2"/>
              </a:solidFill>
              <a:effectLst/>
              <a:uLnTx/>
              <a:uFillTx/>
              <a:latin typeface="Constantia" panose="02030602050306030303" pitchFamily="18" charset="0"/>
              <a:ea typeface="MS PGothic" pitchFamily="34" charset="-128"/>
              <a:cs typeface="MS PGothic" pitchFamily="34" charset="-128"/>
            </a:endParaRPr>
          </a:p>
        </p:txBody>
      </p:sp>
    </p:spTree>
    <p:extLst>
      <p:ext uri="{BB962C8B-B14F-4D97-AF65-F5344CB8AC3E}">
        <p14:creationId xmlns:p14="http://schemas.microsoft.com/office/powerpoint/2010/main" val="2823823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1 Título"/>
          <p:cNvSpPr>
            <a:spLocks noGrp="1"/>
          </p:cNvSpPr>
          <p:nvPr>
            <p:ph type="ctrTitle"/>
          </p:nvPr>
        </p:nvSpPr>
        <p:spPr>
          <a:xfrm>
            <a:off x="323557" y="4286078"/>
            <a:ext cx="5913979" cy="2306190"/>
          </a:xfrm>
          <a:noFill/>
        </p:spPr>
        <p:txBody>
          <a:bodyPr/>
          <a:lstStyle/>
          <a:p>
            <a:r>
              <a:rPr lang="es-MX" altLang="es-MX" sz="3200" b="1" i="0" dirty="0">
                <a:solidFill>
                  <a:schemeClr val="bg1"/>
                </a:solidFill>
                <a:latin typeface="Arial" panose="020B0604020202020204" pitchFamily="34" charset="0"/>
                <a:cs typeface="Arial" panose="020B0604020202020204" pitchFamily="34" charset="0"/>
              </a:rPr>
              <a:t>GASTO TOTAL DEL </a:t>
            </a:r>
            <a:br>
              <a:rPr lang="es-MX" altLang="es-MX" sz="3200" b="1" i="0" dirty="0">
                <a:solidFill>
                  <a:schemeClr val="bg1"/>
                </a:solidFill>
                <a:latin typeface="Arial" panose="020B0604020202020204" pitchFamily="34" charset="0"/>
                <a:cs typeface="Arial" panose="020B0604020202020204" pitchFamily="34" charset="0"/>
              </a:rPr>
            </a:br>
            <a:r>
              <a:rPr lang="es-MX" altLang="es-MX" sz="3200" b="1" i="0" dirty="0">
                <a:solidFill>
                  <a:schemeClr val="bg1"/>
                </a:solidFill>
                <a:latin typeface="Arial" panose="020B0604020202020204" pitchFamily="34" charset="0"/>
                <a:cs typeface="Arial" panose="020B0604020202020204" pitchFamily="34" charset="0"/>
              </a:rPr>
              <a:t>GOBIERNO FEDERAL, PEC, SADER Y RAMOS ADMINISTRATIVOS</a:t>
            </a:r>
          </a:p>
        </p:txBody>
      </p:sp>
    </p:spTree>
    <p:extLst>
      <p:ext uri="{BB962C8B-B14F-4D97-AF65-F5344CB8AC3E}">
        <p14:creationId xmlns:p14="http://schemas.microsoft.com/office/powerpoint/2010/main" val="342934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1660642" y="274638"/>
            <a:ext cx="7483358" cy="841902"/>
          </a:xfrm>
          <a:noFill/>
        </p:spPr>
        <p:txBody>
          <a:bodyPr>
            <a:noAutofit/>
          </a:bodyPr>
          <a:lstStyle/>
          <a:p>
            <a:pPr>
              <a:defRPr/>
            </a:pPr>
            <a:r>
              <a:rPr lang="es-ES" sz="2000" b="1" cap="all" dirty="0">
                <a:ea typeface="ＭＳ Ｐゴシック" pitchFamily="34" charset="-128"/>
              </a:rPr>
              <a:t>RESULTADOS PARA LA SADER </a:t>
            </a:r>
            <a:br>
              <a:rPr lang="es-ES" sz="2000" b="1" cap="all" dirty="0">
                <a:ea typeface="ＭＳ Ｐゴシック" pitchFamily="34" charset="-128"/>
              </a:rPr>
            </a:br>
            <a:r>
              <a:rPr lang="es-ES" sz="2000" b="1" cap="all" dirty="0">
                <a:ea typeface="ＭＳ Ｐゴシック" pitchFamily="34" charset="-128"/>
              </a:rPr>
              <a:t>EN LO GENERAL</a:t>
            </a:r>
            <a:endParaRPr lang="es-MX" sz="2000" dirty="0">
              <a:solidFill>
                <a:schemeClr val="bg1"/>
              </a:solidFill>
              <a:effectLst/>
              <a:ea typeface="ＭＳ Ｐゴシック" pitchFamily="34" charset="-128"/>
            </a:endParaRPr>
          </a:p>
        </p:txBody>
      </p:sp>
      <p:sp>
        <p:nvSpPr>
          <p:cNvPr id="2" name="Marcador de texto 1">
            <a:extLst>
              <a:ext uri="{FF2B5EF4-FFF2-40B4-BE49-F238E27FC236}">
                <a16:creationId xmlns:a16="http://schemas.microsoft.com/office/drawing/2014/main" id="{CD0532FC-0D60-4CEE-B6D6-3B8A0020014F}"/>
              </a:ext>
            </a:extLst>
          </p:cNvPr>
          <p:cNvSpPr>
            <a:spLocks noGrp="1"/>
          </p:cNvSpPr>
          <p:nvPr>
            <p:ph type="body" sz="quarter" idx="11"/>
          </p:nvPr>
        </p:nvSpPr>
        <p:spPr/>
        <p:txBody>
          <a:bodyPr/>
          <a:lstStyle/>
          <a:p>
            <a:endParaRPr lang="es-MX"/>
          </a:p>
        </p:txBody>
      </p:sp>
      <p:sp>
        <p:nvSpPr>
          <p:cNvPr id="23554" name="Rectangle 6"/>
          <p:cNvSpPr>
            <a:spLocks noGrp="1" noChangeArrowheads="1"/>
          </p:cNvSpPr>
          <p:nvPr>
            <p:ph type="sldNum" sz="quarter" idx="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Blip>
                <a:blip r:embed="rId3"/>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3"/>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3"/>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fld id="{AD8C9486-2056-4E44-8642-23AC2E71CFED}" type="slidenum">
              <a:rPr kumimoji="0" lang="es-MX" altLang="es-MX" sz="1200" b="0" i="0" u="none" strike="noStrike" kern="0" cap="none" spc="0" normalizeH="0" baseline="0" noProof="0">
                <a:ln>
                  <a:noFill/>
                </a:ln>
                <a:solidFill>
                  <a:schemeClr val="bg1">
                    <a:lumMod val="95000"/>
                  </a:schemeClr>
                </a:solidFill>
                <a:effectLst/>
                <a:uLnTx/>
                <a:uFillTx/>
                <a:latin typeface="Arial" panose="020B0604020202020204" pitchFamily="34" charset="0"/>
                <a:ea typeface="MS PGothic" pitchFamily="34" charset="-128"/>
                <a:cs typeface="MS PGothic" pitchFamily="34" charset="-128"/>
              </a:rPr>
              <a:pPr marL="0" marR="0" lvl="0" indent="0" defTabSz="914400" eaLnBrk="1" fontAlgn="auto" latinLnBrk="0" hangingPunct="1">
                <a:lnSpc>
                  <a:spcPct val="100000"/>
                </a:lnSpc>
                <a:spcBef>
                  <a:spcPct val="0"/>
                </a:spcBef>
                <a:spcAft>
                  <a:spcPts val="0"/>
                </a:spcAft>
                <a:buClrTx/>
                <a:buSzTx/>
                <a:buFontTx/>
                <a:buNone/>
                <a:tabLst/>
                <a:defRPr/>
              </a:pPr>
              <a:t>20</a:t>
            </a:fld>
            <a:endParaRPr kumimoji="0" lang="es-ES" altLang="es-MX" sz="1200" b="0" i="0" u="none" strike="noStrike" kern="0" cap="none" spc="0" normalizeH="0" baseline="0" noProof="0" dirty="0">
              <a:ln>
                <a:noFill/>
              </a:ln>
              <a:solidFill>
                <a:schemeClr val="bg1">
                  <a:lumMod val="95000"/>
                </a:schemeClr>
              </a:solidFill>
              <a:effectLst/>
              <a:uLnTx/>
              <a:uFillTx/>
              <a:latin typeface="Arial" panose="020B0604020202020204" pitchFamily="34" charset="0"/>
              <a:ea typeface="MS PGothic" pitchFamily="34" charset="-128"/>
              <a:cs typeface="MS PGothic" pitchFamily="34" charset="-128"/>
            </a:endParaRPr>
          </a:p>
        </p:txBody>
      </p:sp>
      <p:sp>
        <p:nvSpPr>
          <p:cNvPr id="23556" name="Text Box 5"/>
          <p:cNvSpPr txBox="1">
            <a:spLocks noChangeArrowheads="1"/>
          </p:cNvSpPr>
          <p:nvPr/>
        </p:nvSpPr>
        <p:spPr bwMode="auto">
          <a:xfrm>
            <a:off x="475078" y="2838672"/>
            <a:ext cx="8193843" cy="2923877"/>
          </a:xfrm>
          <a:prstGeom prst="rect">
            <a:avLst/>
          </a:prstGeom>
          <a:solidFill>
            <a:schemeClr val="accent1">
              <a:lumMod val="50000"/>
            </a:schemeClr>
          </a:solidFill>
          <a:ln>
            <a:solidFill>
              <a:schemeClr val="accent5">
                <a:lumMod val="75000"/>
              </a:schemeClr>
            </a:solidFill>
          </a:ln>
        </p:spPr>
        <p:txBody>
          <a:bodyPr wrap="square">
            <a:spAutoFit/>
          </a:bodyPr>
          <a:lstStyle>
            <a:lvl1pPr>
              <a:spcBef>
                <a:spcPct val="20000"/>
              </a:spcBef>
              <a:buBlip>
                <a:blip r:embed="rId3"/>
              </a:buBlip>
              <a:defRPr sz="3200">
                <a:solidFill>
                  <a:schemeClr val="tx1"/>
                </a:solidFill>
                <a:latin typeface="Constantia" panose="02030602050306030303" pitchFamily="18" charset="0"/>
                <a:ea typeface="MS PGothic" pitchFamily="34" charset="-128"/>
                <a:cs typeface="MS PGothic" pitchFamily="34" charset="-128"/>
              </a:defRPr>
            </a:lvl1pPr>
            <a:lvl2pPr marL="987425" indent="-244475">
              <a:spcBef>
                <a:spcPct val="20000"/>
              </a:spcBef>
              <a:buBlip>
                <a:blip r:embed="rId3"/>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3"/>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algn="just">
              <a:buNone/>
            </a:pPr>
            <a:r>
              <a:rPr lang="es-ES" sz="2000" dirty="0">
                <a:solidFill>
                  <a:schemeClr val="bg1"/>
                </a:solidFill>
                <a:latin typeface="Arial" panose="020B0604020202020204" pitchFamily="34" charset="0"/>
                <a:cs typeface="Arial" panose="020B0604020202020204" pitchFamily="34" charset="0"/>
              </a:rPr>
              <a:t>Lo autorizado para la SADER el 2021 corresponde al proyecto del Ejecutivo Federal, sin presentar ninguna modificación importante que se tradujera en una mejora de recursos para el agro. En lo general, mantiene su enfoque en los programas prioritarios del Gobierno Federal, con aumentos importantes para dos de ellos: Fertilizantes y de Producción para el Bienestar y con la desaparición del Programa de Crédito Ganadero a la Palabra</a:t>
            </a:r>
            <a:r>
              <a:rPr lang="es-MX" sz="1800" dirty="0">
                <a:solidFill>
                  <a:schemeClr val="bg1"/>
                </a:solidFill>
                <a:effectLst/>
                <a:latin typeface="Arial" panose="020B0604020202020204" pitchFamily="34" charset="0"/>
                <a:ea typeface="Times New Roman" panose="02020603050405020304" pitchFamily="18" charset="0"/>
              </a:rPr>
              <a:t>, </a:t>
            </a:r>
            <a:r>
              <a:rPr lang="es-MX" sz="2000" dirty="0">
                <a:solidFill>
                  <a:schemeClr val="bg1"/>
                </a:solidFill>
                <a:latin typeface="Arial" panose="020B0604020202020204" pitchFamily="34" charset="0"/>
                <a:cs typeface="Arial" panose="020B0604020202020204" pitchFamily="34" charset="0"/>
              </a:rPr>
              <a:t>que era uno de los cuatro programas importantes del actual gobierno.</a:t>
            </a:r>
            <a:endParaRPr lang="es-ES" sz="2000" dirty="0">
              <a:solidFill>
                <a:schemeClr val="bg1"/>
              </a:solidFill>
              <a:latin typeface="Arial" panose="020B0604020202020204" pitchFamily="34" charset="0"/>
              <a:cs typeface="Arial" panose="020B0604020202020204" pitchFamily="34" charset="0"/>
            </a:endParaRPr>
          </a:p>
          <a:p>
            <a:pPr lvl="0" algn="just">
              <a:buNone/>
            </a:pPr>
            <a:endParaRPr lang="es-ES" sz="2000" dirty="0">
              <a:solidFill>
                <a:schemeClr val="bg1"/>
              </a:solidFill>
              <a:latin typeface="Arial" panose="020B0604020202020204" pitchFamily="34" charset="0"/>
              <a:cs typeface="Arial" panose="020B0604020202020204" pitchFamily="34" charset="0"/>
            </a:endParaRPr>
          </a:p>
        </p:txBody>
      </p:sp>
      <p:sp>
        <p:nvSpPr>
          <p:cNvPr id="23557" name="Rectangle 2"/>
          <p:cNvSpPr>
            <a:spLocks noChangeArrowheads="1"/>
          </p:cNvSpPr>
          <p:nvPr/>
        </p:nvSpPr>
        <p:spPr bwMode="auto">
          <a:xfrm>
            <a:off x="4479635"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spcBef>
                <a:spcPct val="20000"/>
              </a:spcBef>
              <a:buBlip>
                <a:blip r:embed="rId3"/>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3"/>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3"/>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0" lang="es-MX" altLang="es-MX" sz="1800" b="0" i="0" u="none" strike="noStrike" kern="0" cap="none" spc="0" normalizeH="0" baseline="0" noProof="0">
              <a:ln>
                <a:noFill/>
              </a:ln>
              <a:solidFill>
                <a:schemeClr val="tx2"/>
              </a:solidFill>
              <a:effectLst/>
              <a:uLnTx/>
              <a:uFillTx/>
              <a:latin typeface="Constantia" panose="02030602050306030303" pitchFamily="18" charset="0"/>
              <a:ea typeface="MS PGothic" pitchFamily="34" charset="-128"/>
              <a:cs typeface="MS PGothic" pitchFamily="34" charset="-128"/>
            </a:endParaRPr>
          </a:p>
        </p:txBody>
      </p:sp>
      <p:sp>
        <p:nvSpPr>
          <p:cNvPr id="3" name="Rectángulo 2">
            <a:extLst>
              <a:ext uri="{FF2B5EF4-FFF2-40B4-BE49-F238E27FC236}">
                <a16:creationId xmlns:a16="http://schemas.microsoft.com/office/drawing/2014/main" id="{5F700EAD-9566-48F1-BBB8-FAFFB2431426}"/>
              </a:ext>
            </a:extLst>
          </p:cNvPr>
          <p:cNvSpPr/>
          <p:nvPr/>
        </p:nvSpPr>
        <p:spPr>
          <a:xfrm>
            <a:off x="3021496" y="1532038"/>
            <a:ext cx="3444187" cy="523220"/>
          </a:xfrm>
          <a:prstGeom prst="rect">
            <a:avLst/>
          </a:prstGeom>
          <a:ln>
            <a:solidFill>
              <a:schemeClr val="accent5">
                <a:lumMod val="75000"/>
              </a:schemeClr>
            </a:solidFill>
          </a:ln>
        </p:spPr>
        <p:txBody>
          <a:bodyPr wrap="square">
            <a:spAutoFit/>
          </a:bodyPr>
          <a:lstStyle/>
          <a:p>
            <a:pPr algn="ctr"/>
            <a:r>
              <a:rPr lang="es-ES" sz="2800" dirty="0">
                <a:latin typeface="Arial" panose="020B0604020202020204" pitchFamily="34" charset="0"/>
                <a:cs typeface="Arial" panose="020B0604020202020204" pitchFamily="34" charset="0"/>
              </a:rPr>
              <a:t>EN RESUMEN…</a:t>
            </a:r>
          </a:p>
        </p:txBody>
      </p:sp>
    </p:spTree>
    <p:extLst>
      <p:ext uri="{BB962C8B-B14F-4D97-AF65-F5344CB8AC3E}">
        <p14:creationId xmlns:p14="http://schemas.microsoft.com/office/powerpoint/2010/main" val="2435864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0FDFEE-67AE-4A84-89F8-FE9C16C80554}"/>
              </a:ext>
            </a:extLst>
          </p:cNvPr>
          <p:cNvSpPr>
            <a:spLocks noGrp="1"/>
          </p:cNvSpPr>
          <p:nvPr>
            <p:ph type="title"/>
          </p:nvPr>
        </p:nvSpPr>
        <p:spPr>
          <a:xfrm>
            <a:off x="1650132" y="317789"/>
            <a:ext cx="7483358" cy="841902"/>
          </a:xfrm>
        </p:spPr>
        <p:txBody>
          <a:bodyPr>
            <a:noAutofit/>
          </a:bodyPr>
          <a:lstStyle/>
          <a:p>
            <a:r>
              <a:rPr lang="es-MX" sz="2000" b="1" cap="all" dirty="0" err="1">
                <a:solidFill>
                  <a:schemeClr val="bg1"/>
                </a:solidFill>
                <a:ea typeface="ＭＳ Ｐゴシック" pitchFamily="34" charset="-128"/>
              </a:rPr>
              <a:t>Sader</a:t>
            </a:r>
            <a:r>
              <a:rPr lang="es-MX" sz="2000" b="1" cap="all" dirty="0">
                <a:solidFill>
                  <a:schemeClr val="bg1"/>
                </a:solidFill>
                <a:ea typeface="ＭＳ Ｐゴシック" pitchFamily="34" charset="-128"/>
              </a:rPr>
              <a:t> (ramo 08) 2020 POR PROGRAMAS: </a:t>
            </a:r>
            <a:br>
              <a:rPr lang="es-MX" sz="2000" b="1" cap="all" dirty="0">
                <a:solidFill>
                  <a:schemeClr val="bg1"/>
                </a:solidFill>
                <a:ea typeface="ＭＳ Ｐゴシック" pitchFamily="34" charset="-128"/>
              </a:rPr>
            </a:br>
            <a:r>
              <a:rPr lang="es-MX" sz="2000" b="1" cap="all" dirty="0">
                <a:solidFill>
                  <a:schemeClr val="bg1"/>
                </a:solidFill>
                <a:ea typeface="ＭＳ Ｐゴシック" pitchFamily="34" charset="-128"/>
              </a:rPr>
              <a:t>aprobado legislativo</a:t>
            </a:r>
            <a:r>
              <a:rPr lang="es-MX" sz="2000" b="1" cap="all" dirty="0">
                <a:ea typeface="ＭＳ Ｐゴシック" pitchFamily="34" charset="-128"/>
              </a:rPr>
              <a:t> 2021 </a:t>
            </a:r>
            <a:r>
              <a:rPr lang="es-MX" sz="2000" b="1" dirty="0">
                <a:ea typeface="ＭＳ Ｐゴシック" pitchFamily="34" charset="-128"/>
              </a:rPr>
              <a:t>vs</a:t>
            </a:r>
            <a:r>
              <a:rPr lang="es-MX" sz="2000" b="1" cap="all" dirty="0">
                <a:ea typeface="ＭＳ Ｐゴシック" pitchFamily="34" charset="-128"/>
              </a:rPr>
              <a:t> 2020</a:t>
            </a:r>
            <a:endParaRPr lang="es-MX" sz="2000" dirty="0"/>
          </a:p>
        </p:txBody>
      </p:sp>
      <p:pic>
        <p:nvPicPr>
          <p:cNvPr id="42103" name="Picture 119">
            <a:extLst>
              <a:ext uri="{FF2B5EF4-FFF2-40B4-BE49-F238E27FC236}">
                <a16:creationId xmlns:a16="http://schemas.microsoft.com/office/drawing/2014/main" id="{18FD9D27-746E-46D8-8F7D-253A0367DD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 y="1447800"/>
            <a:ext cx="89789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4128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noFill/>
        </p:spPr>
        <p:txBody>
          <a:bodyPr>
            <a:noAutofit/>
          </a:bodyPr>
          <a:lstStyle/>
          <a:p>
            <a:pPr>
              <a:defRPr/>
            </a:pPr>
            <a:r>
              <a:rPr lang="es-MX" sz="2000" b="1" cap="all" dirty="0">
                <a:effectLst/>
                <a:ea typeface="ＭＳ Ｐゴシック" pitchFamily="34" charset="-128"/>
              </a:rPr>
              <a:t>SADER (RAMO 08)</a:t>
            </a:r>
            <a:r>
              <a:rPr lang="es-MX" sz="2000" b="1" cap="all" dirty="0">
                <a:solidFill>
                  <a:schemeClr val="bg1"/>
                </a:solidFill>
                <a:effectLst/>
                <a:ea typeface="ＭＳ Ｐゴシック" pitchFamily="34" charset="-128"/>
              </a:rPr>
              <a:t> POR PROGRAMAS: </a:t>
            </a:r>
            <a:br>
              <a:rPr lang="es-MX" sz="2000" b="1" cap="all" dirty="0">
                <a:solidFill>
                  <a:schemeClr val="bg1"/>
                </a:solidFill>
                <a:effectLst/>
                <a:ea typeface="ＭＳ Ｐゴシック" pitchFamily="34" charset="-128"/>
              </a:rPr>
            </a:br>
            <a:r>
              <a:rPr lang="es-MX" sz="2000" b="1" cap="all" dirty="0">
                <a:solidFill>
                  <a:schemeClr val="bg1"/>
                </a:solidFill>
                <a:effectLst/>
                <a:ea typeface="ＭＳ Ｐゴシック" pitchFamily="34" charset="-128"/>
              </a:rPr>
              <a:t>RECURSOS DESTINADOS A ENTIDADES FEDERATIVAS</a:t>
            </a:r>
            <a:endParaRPr lang="es-MX" sz="2000" dirty="0">
              <a:solidFill>
                <a:schemeClr val="bg1"/>
              </a:solidFill>
              <a:effectLst/>
              <a:ea typeface="ＭＳ Ｐゴシック" pitchFamily="34" charset="-128"/>
            </a:endParaRPr>
          </a:p>
        </p:txBody>
      </p:sp>
      <p:sp>
        <p:nvSpPr>
          <p:cNvPr id="2" name="Marcador de texto 1">
            <a:extLst>
              <a:ext uri="{FF2B5EF4-FFF2-40B4-BE49-F238E27FC236}">
                <a16:creationId xmlns:a16="http://schemas.microsoft.com/office/drawing/2014/main" id="{CD0532FC-0D60-4CEE-B6D6-3B8A0020014F}"/>
              </a:ext>
            </a:extLst>
          </p:cNvPr>
          <p:cNvSpPr>
            <a:spLocks noGrp="1"/>
          </p:cNvSpPr>
          <p:nvPr>
            <p:ph type="body" sz="quarter" idx="11"/>
          </p:nvPr>
        </p:nvSpPr>
        <p:spPr/>
        <p:txBody>
          <a:bodyPr/>
          <a:lstStyle/>
          <a:p>
            <a:endParaRPr lang="es-MX" dirty="0"/>
          </a:p>
        </p:txBody>
      </p:sp>
      <p:sp>
        <p:nvSpPr>
          <p:cNvPr id="23554" name="Rectangle 6"/>
          <p:cNvSpPr>
            <a:spLocks noGrp="1" noChangeArrowheads="1"/>
          </p:cNvSpPr>
          <p:nvPr>
            <p:ph type="sldNum" sz="quarter" idx="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fld id="{AD8C9486-2056-4E44-8642-23AC2E71CFED}" type="slidenum">
              <a:rPr kumimoji="0" lang="es-MX" altLang="es-MX" sz="1200" b="0" i="0" u="none" strike="noStrike" kern="0" cap="none" spc="0" normalizeH="0" baseline="0" noProof="0">
                <a:ln>
                  <a:noFill/>
                </a:ln>
                <a:solidFill>
                  <a:schemeClr val="bg1">
                    <a:lumMod val="95000"/>
                  </a:schemeClr>
                </a:solidFill>
                <a:effectLst/>
                <a:uLnTx/>
                <a:uFillTx/>
                <a:latin typeface="Arial" panose="020B0604020202020204" pitchFamily="34" charset="0"/>
                <a:ea typeface="MS PGothic" pitchFamily="34" charset="-128"/>
                <a:cs typeface="MS PGothic" pitchFamily="34" charset="-128"/>
              </a:rPr>
              <a:pPr marL="0" marR="0" lvl="0" indent="0" defTabSz="914400" eaLnBrk="1" fontAlgn="auto" latinLnBrk="0" hangingPunct="1">
                <a:lnSpc>
                  <a:spcPct val="100000"/>
                </a:lnSpc>
                <a:spcBef>
                  <a:spcPct val="0"/>
                </a:spcBef>
                <a:spcAft>
                  <a:spcPts val="0"/>
                </a:spcAft>
                <a:buClrTx/>
                <a:buSzTx/>
                <a:buFontTx/>
                <a:buNone/>
                <a:tabLst/>
                <a:defRPr/>
              </a:pPr>
              <a:t>22</a:t>
            </a:fld>
            <a:endParaRPr kumimoji="0" lang="es-ES" altLang="es-MX" sz="1200" b="0" i="0" u="none" strike="noStrike" kern="0" cap="none" spc="0" normalizeH="0" baseline="0" noProof="0" dirty="0">
              <a:ln>
                <a:noFill/>
              </a:ln>
              <a:solidFill>
                <a:schemeClr val="bg1">
                  <a:lumMod val="95000"/>
                </a:schemeClr>
              </a:solidFill>
              <a:effectLst/>
              <a:uLnTx/>
              <a:uFillTx/>
              <a:latin typeface="Arial" panose="020B0604020202020204" pitchFamily="34" charset="0"/>
              <a:ea typeface="MS PGothic" pitchFamily="34" charset="-128"/>
              <a:cs typeface="MS PGothic" pitchFamily="34" charset="-128"/>
            </a:endParaRPr>
          </a:p>
        </p:txBody>
      </p:sp>
      <p:sp>
        <p:nvSpPr>
          <p:cNvPr id="23556" name="Text Box 5"/>
          <p:cNvSpPr txBox="1">
            <a:spLocks noChangeArrowheads="1"/>
          </p:cNvSpPr>
          <p:nvPr/>
        </p:nvSpPr>
        <p:spPr bwMode="auto">
          <a:xfrm>
            <a:off x="567269" y="2307804"/>
            <a:ext cx="819419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987425" indent="-244475">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342900" lvl="0" indent="-342900" algn="just">
              <a:buFont typeface="Wingdings" panose="05000000000000000000" pitchFamily="2" charset="2"/>
              <a:buChar char="q"/>
            </a:pPr>
            <a:r>
              <a:rPr lang="es-MX" sz="2400" dirty="0">
                <a:latin typeface="Arial" panose="020B0604020202020204" pitchFamily="34" charset="0"/>
                <a:cs typeface="Arial" panose="020B0604020202020204" pitchFamily="34" charset="0"/>
              </a:rPr>
              <a:t>Como en 2020, se preservan recursos solamente para el </a:t>
            </a:r>
            <a:r>
              <a:rPr lang="es-MX" sz="2400" b="1" dirty="0">
                <a:latin typeface="Arial" panose="020B0604020202020204" pitchFamily="34" charset="0"/>
                <a:cs typeface="Arial" panose="020B0604020202020204" pitchFamily="34" charset="0"/>
              </a:rPr>
              <a:t>Programa de Sanidad e Inocuidad</a:t>
            </a:r>
            <a:r>
              <a:rPr lang="es-MX" sz="2400" dirty="0">
                <a:latin typeface="Arial" panose="020B0604020202020204" pitchFamily="34" charset="0"/>
                <a:cs typeface="Arial" panose="020B0604020202020204" pitchFamily="34" charset="0"/>
              </a:rPr>
              <a:t>, presentando un aumento de 64.3 </a:t>
            </a:r>
            <a:r>
              <a:rPr lang="es-MX" sz="2400" dirty="0" err="1">
                <a:latin typeface="Arial" panose="020B0604020202020204" pitchFamily="34" charset="0"/>
                <a:cs typeface="Arial" panose="020B0604020202020204" pitchFamily="34" charset="0"/>
              </a:rPr>
              <a:t>mdp</a:t>
            </a:r>
            <a:r>
              <a:rPr lang="es-MX" sz="2400" dirty="0">
                <a:latin typeface="Arial" panose="020B0604020202020204" pitchFamily="34" charset="0"/>
                <a:cs typeface="Arial" panose="020B0604020202020204" pitchFamily="34" charset="0"/>
              </a:rPr>
              <a:t>, equivalente a un incremento del </a:t>
            </a:r>
            <a:r>
              <a:rPr lang="es-MX" sz="2400" b="1" dirty="0">
                <a:latin typeface="Arial" panose="020B0604020202020204" pitchFamily="34" charset="0"/>
                <a:cs typeface="Arial" panose="020B0604020202020204" pitchFamily="34" charset="0"/>
              </a:rPr>
              <a:t>3.4%</a:t>
            </a:r>
            <a:r>
              <a:rPr lang="es-MX" sz="2400" dirty="0">
                <a:latin typeface="Arial" panose="020B0604020202020204" pitchFamily="34" charset="0"/>
                <a:cs typeface="Arial" panose="020B0604020202020204" pitchFamily="34" charset="0"/>
              </a:rPr>
              <a:t>.</a:t>
            </a:r>
          </a:p>
        </p:txBody>
      </p:sp>
      <p:sp>
        <p:nvSpPr>
          <p:cNvPr id="23557" name="Rectangle 2"/>
          <p:cNvSpPr>
            <a:spLocks noChangeArrowheads="1"/>
          </p:cNvSpPr>
          <p:nvPr/>
        </p:nvSpPr>
        <p:spPr bwMode="auto">
          <a:xfrm>
            <a:off x="4479635"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0" lang="es-MX" altLang="es-MX" sz="1800" b="0" i="0" u="none" strike="noStrike" kern="0" cap="none" spc="0" normalizeH="0" baseline="0" noProof="0">
              <a:ln>
                <a:noFill/>
              </a:ln>
              <a:solidFill>
                <a:schemeClr val="tx2"/>
              </a:solidFill>
              <a:effectLst/>
              <a:uLnTx/>
              <a:uFillTx/>
              <a:latin typeface="Constantia" panose="02030602050306030303" pitchFamily="18" charset="0"/>
              <a:ea typeface="MS PGothic" pitchFamily="34" charset="-128"/>
              <a:cs typeface="MS PGothic" pitchFamily="34" charset="-128"/>
            </a:endParaRPr>
          </a:p>
        </p:txBody>
      </p:sp>
    </p:spTree>
    <p:extLst>
      <p:ext uri="{BB962C8B-B14F-4D97-AF65-F5344CB8AC3E}">
        <p14:creationId xmlns:p14="http://schemas.microsoft.com/office/powerpoint/2010/main" val="2198910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txBox="1">
            <a:spLocks/>
          </p:cNvSpPr>
          <p:nvPr/>
        </p:nvSpPr>
        <p:spPr>
          <a:xfrm>
            <a:off x="46272" y="2201417"/>
            <a:ext cx="9030407" cy="526474"/>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800" b="1" i="1"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altLang="es-MX" sz="2000" b="1"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DISTRIBUCIÓN DE RECURSOS PARA LAS ENTIDADES FEDERATIVAS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altLang="es-MX" sz="2000" b="1"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(ANEXO 11.1, DEL PEF 2021)</a:t>
            </a:r>
            <a:endParaRPr kumimoji="0" lang="es-MX" altLang="es-MX" sz="1800" b="1"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endParaRPr>
          </a:p>
        </p:txBody>
      </p:sp>
      <p:sp>
        <p:nvSpPr>
          <p:cNvPr id="5" name="Título 1"/>
          <p:cNvSpPr>
            <a:spLocks noGrp="1"/>
          </p:cNvSpPr>
          <p:nvPr>
            <p:ph type="title"/>
          </p:nvPr>
        </p:nvSpPr>
        <p:spPr>
          <a:xfrm>
            <a:off x="1923392" y="274638"/>
            <a:ext cx="7220607" cy="841902"/>
          </a:xfrm>
        </p:spPr>
        <p:txBody>
          <a:bodyPr>
            <a:noAutofit/>
          </a:bodyPr>
          <a:lstStyle/>
          <a:p>
            <a:r>
              <a:rPr lang="es-MX" sz="1800" b="1" dirty="0">
                <a:solidFill>
                  <a:schemeClr val="bg1"/>
                </a:solidFill>
              </a:rPr>
              <a:t>RESULTADOS EN LA </a:t>
            </a:r>
            <a:r>
              <a:rPr lang="es-MX" sz="1800" b="1" i="0" dirty="0">
                <a:solidFill>
                  <a:schemeClr val="bg1"/>
                </a:solidFill>
              </a:rPr>
              <a:t>DISTRIBUCIÓN DE RECURSOS DESTINADOS A LAS ENTIDADES FEDERATIVAS (ANEXO 11.1 DEL PEF 2021)</a:t>
            </a:r>
          </a:p>
        </p:txBody>
      </p:sp>
      <p:sp>
        <p:nvSpPr>
          <p:cNvPr id="7" name="Marcador de texto 6">
            <a:extLst>
              <a:ext uri="{FF2B5EF4-FFF2-40B4-BE49-F238E27FC236}">
                <a16:creationId xmlns:a16="http://schemas.microsoft.com/office/drawing/2014/main" id="{B22A2F09-1BED-40B9-B680-28C914E55351}"/>
              </a:ext>
            </a:extLst>
          </p:cNvPr>
          <p:cNvSpPr>
            <a:spLocks noGrp="1"/>
          </p:cNvSpPr>
          <p:nvPr>
            <p:ph type="body" sz="quarter" idx="11"/>
          </p:nvPr>
        </p:nvSpPr>
        <p:spPr/>
        <p:txBody>
          <a:bodyPr/>
          <a:lstStyle/>
          <a:p>
            <a:endParaRPr lang="es-MX"/>
          </a:p>
        </p:txBody>
      </p:sp>
      <p:sp>
        <p:nvSpPr>
          <p:cNvPr id="10" name="12 CuadroTexto"/>
          <p:cNvSpPr txBox="1">
            <a:spLocks noChangeArrowheads="1"/>
          </p:cNvSpPr>
          <p:nvPr/>
        </p:nvSpPr>
        <p:spPr bwMode="auto">
          <a:xfrm>
            <a:off x="2642983" y="2783946"/>
            <a:ext cx="3836987" cy="384721"/>
          </a:xfrm>
          <a:prstGeom prst="rect">
            <a:avLst/>
          </a:prstGeom>
          <a:noFill/>
          <a:ln w="9525">
            <a:noFill/>
            <a:miter lim="800000"/>
            <a:headEnd/>
            <a:tailEnd/>
          </a:ln>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MX" altLang="es-MX" sz="19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Millones de Pesos (mdp)</a:t>
            </a:r>
          </a:p>
        </p:txBody>
      </p:sp>
      <p:pic>
        <p:nvPicPr>
          <p:cNvPr id="43140" name="Picture 132">
            <a:extLst>
              <a:ext uri="{FF2B5EF4-FFF2-40B4-BE49-F238E27FC236}">
                <a16:creationId xmlns:a16="http://schemas.microsoft.com/office/drawing/2014/main" id="{47D64A5D-C96B-4FBD-9569-FC228E5C90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344" y="3320144"/>
            <a:ext cx="8509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840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039234-A2FC-4F77-B887-4520FD5912FF}"/>
              </a:ext>
            </a:extLst>
          </p:cNvPr>
          <p:cNvSpPr>
            <a:spLocks noGrp="1"/>
          </p:cNvSpPr>
          <p:nvPr>
            <p:ph type="title"/>
          </p:nvPr>
        </p:nvSpPr>
        <p:spPr/>
        <p:txBody>
          <a:bodyPr>
            <a:normAutofit/>
          </a:bodyPr>
          <a:lstStyle/>
          <a:p>
            <a:r>
              <a:rPr lang="es-ES" sz="2400" b="1" dirty="0"/>
              <a:t>MAS ALLÁ DE LA SADER, EN MATERIA DE FINANCIAMIENTO Y SEGURO:</a:t>
            </a:r>
          </a:p>
        </p:txBody>
      </p:sp>
      <p:sp>
        <p:nvSpPr>
          <p:cNvPr id="3" name="Marcador de texto 2">
            <a:extLst>
              <a:ext uri="{FF2B5EF4-FFF2-40B4-BE49-F238E27FC236}">
                <a16:creationId xmlns:a16="http://schemas.microsoft.com/office/drawing/2014/main" id="{2C6ACA9D-6DEE-4D0A-95AE-398F2C422E62}"/>
              </a:ext>
            </a:extLst>
          </p:cNvPr>
          <p:cNvSpPr>
            <a:spLocks noGrp="1"/>
          </p:cNvSpPr>
          <p:nvPr>
            <p:ph type="body" sz="quarter" idx="11"/>
          </p:nvPr>
        </p:nvSpPr>
        <p:spPr/>
        <p:txBody>
          <a:bodyPr/>
          <a:lstStyle/>
          <a:p>
            <a:endParaRPr lang="es-ES"/>
          </a:p>
        </p:txBody>
      </p:sp>
      <p:sp>
        <p:nvSpPr>
          <p:cNvPr id="4" name="Rectángulo 3">
            <a:extLst>
              <a:ext uri="{FF2B5EF4-FFF2-40B4-BE49-F238E27FC236}">
                <a16:creationId xmlns:a16="http://schemas.microsoft.com/office/drawing/2014/main" id="{A2D8AD9C-2615-45D3-9D45-FE6BA7AF3DDF}"/>
              </a:ext>
            </a:extLst>
          </p:cNvPr>
          <p:cNvSpPr/>
          <p:nvPr/>
        </p:nvSpPr>
        <p:spPr>
          <a:xfrm>
            <a:off x="749300" y="1869050"/>
            <a:ext cx="7645399" cy="670120"/>
          </a:xfrm>
          <a:prstGeom prst="rect">
            <a:avLst/>
          </a:prstGeom>
        </p:spPr>
        <p:txBody>
          <a:bodyPr wrap="square">
            <a:spAutoFit/>
          </a:bodyPr>
          <a:lstStyle/>
          <a:p>
            <a:pPr marL="342900" lvl="0" indent="-342900" algn="just">
              <a:lnSpc>
                <a:spcPct val="107000"/>
              </a:lnSpc>
              <a:spcAft>
                <a:spcPts val="800"/>
              </a:spcAft>
              <a:buFont typeface="Wingdings" panose="05000000000000000000" pitchFamily="2" charset="2"/>
              <a:buChar char="q"/>
            </a:pPr>
            <a:r>
              <a:rPr lang="es-MX" dirty="0">
                <a:latin typeface="Arial" panose="020B0604020202020204" pitchFamily="34" charset="0"/>
                <a:ea typeface="Calibri" panose="020F0502020204030204" pitchFamily="34" charset="0"/>
              </a:rPr>
              <a:t>Para el 2021 no se contemplan recursos para AGROASEMEX ni</a:t>
            </a:r>
            <a:r>
              <a:rPr lang="es-ES" dirty="0">
                <a:latin typeface="Arial" panose="020B0604020202020204" pitchFamily="34" charset="0"/>
                <a:ea typeface="Calibri" panose="020F0502020204030204" pitchFamily="34" charset="0"/>
              </a:rPr>
              <a:t> para</a:t>
            </a:r>
            <a:r>
              <a:rPr lang="es-MX" dirty="0">
                <a:latin typeface="Arial" panose="020B0604020202020204" pitchFamily="34" charset="0"/>
                <a:ea typeface="Calibri" panose="020F0502020204030204" pitchFamily="34" charset="0"/>
              </a:rPr>
              <a:t> la Financiera Nacional de Desarrollo (FND). </a:t>
            </a:r>
            <a:endParaRPr lang="es-ES" dirty="0">
              <a:latin typeface="Calibri" panose="020F0502020204030204" pitchFamily="34" charset="0"/>
              <a:ea typeface="Calibri" panose="020F0502020204030204" pitchFamily="34" charset="0"/>
            </a:endParaRPr>
          </a:p>
        </p:txBody>
      </p:sp>
      <p:sp>
        <p:nvSpPr>
          <p:cNvPr id="6" name="Rectángulo 5">
            <a:extLst>
              <a:ext uri="{FF2B5EF4-FFF2-40B4-BE49-F238E27FC236}">
                <a16:creationId xmlns:a16="http://schemas.microsoft.com/office/drawing/2014/main" id="{86972798-A00D-4D4F-BEA4-BE6A856833E1}"/>
              </a:ext>
            </a:extLst>
          </p:cNvPr>
          <p:cNvSpPr/>
          <p:nvPr/>
        </p:nvSpPr>
        <p:spPr>
          <a:xfrm>
            <a:off x="1058454" y="4936427"/>
            <a:ext cx="7755187" cy="923330"/>
          </a:xfrm>
          <a:prstGeom prst="rect">
            <a:avLst/>
          </a:prstGeom>
        </p:spPr>
        <p:txBody>
          <a:bodyPr wrap="square">
            <a:spAutoFit/>
          </a:bodyPr>
          <a:lstStyle/>
          <a:p>
            <a:pPr algn="just"/>
            <a:r>
              <a:rPr lang="es-ES" dirty="0">
                <a:solidFill>
                  <a:srgbClr val="C00000"/>
                </a:solidFill>
                <a:latin typeface="Arial" panose="020B0604020202020204" pitchFamily="34" charset="0"/>
              </a:rPr>
              <a:t>Con esta decisión se elimina por completo el apoyo al sector agropecuario vía recursos fiscales para la Banca de Desarrollo, en materia de financiamiento y seguro.</a:t>
            </a:r>
          </a:p>
        </p:txBody>
      </p:sp>
      <p:cxnSp>
        <p:nvCxnSpPr>
          <p:cNvPr id="7" name="Conector recto 6">
            <a:extLst>
              <a:ext uri="{FF2B5EF4-FFF2-40B4-BE49-F238E27FC236}">
                <a16:creationId xmlns:a16="http://schemas.microsoft.com/office/drawing/2014/main" id="{933667D0-5259-4633-9457-6E71D9B9ACC0}"/>
              </a:ext>
            </a:extLst>
          </p:cNvPr>
          <p:cNvCxnSpPr>
            <a:cxnSpLocks/>
          </p:cNvCxnSpPr>
          <p:nvPr/>
        </p:nvCxnSpPr>
        <p:spPr>
          <a:xfrm>
            <a:off x="3306417" y="6347326"/>
            <a:ext cx="2769704"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0" name="Tabla 9">
            <a:extLst>
              <a:ext uri="{FF2B5EF4-FFF2-40B4-BE49-F238E27FC236}">
                <a16:creationId xmlns:a16="http://schemas.microsoft.com/office/drawing/2014/main" id="{A7BFA064-00C0-451D-BA49-4994ADD7D0E5}"/>
              </a:ext>
            </a:extLst>
          </p:cNvPr>
          <p:cNvGraphicFramePr>
            <a:graphicFrameLocks noGrp="1"/>
          </p:cNvGraphicFramePr>
          <p:nvPr>
            <p:extLst>
              <p:ext uri="{D42A27DB-BD31-4B8C-83A1-F6EECF244321}">
                <p14:modId xmlns:p14="http://schemas.microsoft.com/office/powerpoint/2010/main" val="2294101555"/>
              </p:ext>
            </p:extLst>
          </p:nvPr>
        </p:nvGraphicFramePr>
        <p:xfrm>
          <a:off x="971369" y="3074140"/>
          <a:ext cx="7645399" cy="1301002"/>
        </p:xfrm>
        <a:graphic>
          <a:graphicData uri="http://schemas.openxmlformats.org/drawingml/2006/table">
            <a:tbl>
              <a:tblPr/>
              <a:tblGrid>
                <a:gridCol w="659244">
                  <a:extLst>
                    <a:ext uri="{9D8B030D-6E8A-4147-A177-3AD203B41FA5}">
                      <a16:colId xmlns:a16="http://schemas.microsoft.com/office/drawing/2014/main" val="4112087141"/>
                    </a:ext>
                  </a:extLst>
                </a:gridCol>
                <a:gridCol w="4783250">
                  <a:extLst>
                    <a:ext uri="{9D8B030D-6E8A-4147-A177-3AD203B41FA5}">
                      <a16:colId xmlns:a16="http://schemas.microsoft.com/office/drawing/2014/main" val="3926970642"/>
                    </a:ext>
                  </a:extLst>
                </a:gridCol>
                <a:gridCol w="1214846">
                  <a:extLst>
                    <a:ext uri="{9D8B030D-6E8A-4147-A177-3AD203B41FA5}">
                      <a16:colId xmlns:a16="http://schemas.microsoft.com/office/drawing/2014/main" val="1865450144"/>
                    </a:ext>
                  </a:extLst>
                </a:gridCol>
                <a:gridCol w="988059">
                  <a:extLst>
                    <a:ext uri="{9D8B030D-6E8A-4147-A177-3AD203B41FA5}">
                      <a16:colId xmlns:a16="http://schemas.microsoft.com/office/drawing/2014/main" val="3206262765"/>
                    </a:ext>
                  </a:extLst>
                </a:gridCol>
              </a:tblGrid>
              <a:tr h="196102">
                <a:tc rowSpan="2" gridSpan="2">
                  <a:txBody>
                    <a:bodyPr/>
                    <a:lstStyle/>
                    <a:p>
                      <a:pPr algn="ctr" fontAlgn="ctr"/>
                      <a:r>
                        <a:rPr lang="es-MX" sz="1400" b="1" i="0" u="none" strike="noStrike" dirty="0">
                          <a:solidFill>
                            <a:srgbClr val="000000"/>
                          </a:solidFill>
                          <a:effectLst/>
                          <a:latin typeface="Calibri" panose="020F0502020204030204" pitchFamily="34" charset="0"/>
                        </a:rPr>
                        <a:t>Descripción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rowSpan="2" hMerge="1">
                  <a:txBody>
                    <a:bodyPr/>
                    <a:lstStyle/>
                    <a:p>
                      <a:endParaRPr lang="es-MX"/>
                    </a:p>
                  </a:txBody>
                  <a:tcPr/>
                </a:tc>
                <a:tc>
                  <a:txBody>
                    <a:bodyPr/>
                    <a:lstStyle/>
                    <a:p>
                      <a:pPr algn="ctr" fontAlgn="t"/>
                      <a:r>
                        <a:rPr lang="es-MX" sz="1200" b="1" i="0" u="none" strike="noStrike" dirty="0">
                          <a:solidFill>
                            <a:srgbClr val="000000"/>
                          </a:solidFill>
                          <a:effectLst/>
                          <a:latin typeface="Calibri" panose="020F0502020204030204" pitchFamily="34" charset="0"/>
                        </a:rPr>
                        <a:t>LXIV </a:t>
                      </a:r>
                      <a:r>
                        <a:rPr lang="es-MX" sz="1200" b="1" i="0" u="none" strike="noStrike" dirty="0" err="1">
                          <a:solidFill>
                            <a:srgbClr val="000000"/>
                          </a:solidFill>
                          <a:effectLst/>
                          <a:latin typeface="Calibri" panose="020F0502020204030204" pitchFamily="34" charset="0"/>
                        </a:rPr>
                        <a:t>Leg</a:t>
                      </a:r>
                      <a:endParaRPr lang="es-MX" sz="1200" b="1" i="0" u="none" strike="noStrike" dirty="0">
                        <a:solidFill>
                          <a:srgbClr val="000000"/>
                        </a:solidFill>
                        <a:effectLst/>
                        <a:latin typeface="Calibri" panose="020F0502020204030204" pitchFamily="34" charset="0"/>
                      </a:endParaRPr>
                    </a:p>
                  </a:txBody>
                  <a:tcPr marL="9525" marR="9525" marT="9525"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9CCFF"/>
                    </a:solidFill>
                  </a:tcPr>
                </a:tc>
                <a:tc>
                  <a:txBody>
                    <a:bodyPr/>
                    <a:lstStyle/>
                    <a:p>
                      <a:pPr algn="ctr" fontAlgn="t"/>
                      <a:r>
                        <a:rPr lang="es-MX" sz="1200" b="1" i="0" u="none" strike="noStrike">
                          <a:solidFill>
                            <a:srgbClr val="000000"/>
                          </a:solidFill>
                          <a:effectLst/>
                          <a:latin typeface="Calibri" panose="020F0502020204030204" pitchFamily="34" charset="0"/>
                        </a:rPr>
                        <a:t>LXIV Leg</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99CCFF"/>
                    </a:solidFill>
                  </a:tcPr>
                </a:tc>
                <a:extLst>
                  <a:ext uri="{0D108BD9-81ED-4DB2-BD59-A6C34878D82A}">
                    <a16:rowId xmlns:a16="http://schemas.microsoft.com/office/drawing/2014/main" val="704807400"/>
                  </a:ext>
                </a:extLst>
              </a:tr>
              <a:tr h="154736">
                <a:tc gridSpan="2" vMerge="1">
                  <a:txBody>
                    <a:bodyPr/>
                    <a:lstStyle/>
                    <a:p>
                      <a:endParaRPr lang="es-MX"/>
                    </a:p>
                  </a:txBody>
                  <a:tcPr/>
                </a:tc>
                <a:tc hMerge="1" vMerge="1">
                  <a:txBody>
                    <a:bodyPr/>
                    <a:lstStyle/>
                    <a:p>
                      <a:endParaRPr lang="es-MX"/>
                    </a:p>
                  </a:txBody>
                  <a:tcPr/>
                </a:tc>
                <a:tc>
                  <a:txBody>
                    <a:bodyPr/>
                    <a:lstStyle/>
                    <a:p>
                      <a:pPr algn="ctr" fontAlgn="t"/>
                      <a:r>
                        <a:rPr lang="es-MX" sz="1400" b="1" i="0" u="none" strike="noStrike" dirty="0">
                          <a:solidFill>
                            <a:srgbClr val="000000"/>
                          </a:solidFill>
                          <a:effectLst/>
                          <a:latin typeface="Calibri" panose="020F0502020204030204" pitchFamily="34" charset="0"/>
                        </a:rPr>
                        <a:t>2020 (</a:t>
                      </a:r>
                      <a:r>
                        <a:rPr lang="es-MX" sz="1400" b="1" i="0" u="none" strike="noStrike" dirty="0" err="1">
                          <a:solidFill>
                            <a:srgbClr val="000000"/>
                          </a:solidFill>
                          <a:effectLst/>
                          <a:latin typeface="Calibri" panose="020F0502020204030204" pitchFamily="34" charset="0"/>
                        </a:rPr>
                        <a:t>mdp</a:t>
                      </a:r>
                      <a:r>
                        <a:rPr lang="es-MX" sz="1400" b="1" i="0" u="none" strike="noStrike" dirty="0">
                          <a:solidFill>
                            <a:srgbClr val="000000"/>
                          </a:solidFill>
                          <a:effectLst/>
                          <a:latin typeface="Calibri" panose="020F0502020204030204" pitchFamily="34" charset="0"/>
                        </a:rPr>
                        <a:t>)</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CCFF"/>
                    </a:solidFill>
                  </a:tcPr>
                </a:tc>
                <a:tc>
                  <a:txBody>
                    <a:bodyPr/>
                    <a:lstStyle/>
                    <a:p>
                      <a:pPr algn="ctr" fontAlgn="t"/>
                      <a:r>
                        <a:rPr lang="es-MX" sz="1400" b="1" i="0" u="none" strike="noStrike">
                          <a:solidFill>
                            <a:srgbClr val="000000"/>
                          </a:solidFill>
                          <a:effectLst/>
                          <a:latin typeface="Calibri" panose="020F0502020204030204" pitchFamily="34" charset="0"/>
                        </a:rPr>
                        <a:t>2021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CCFF"/>
                    </a:solidFill>
                  </a:tcPr>
                </a:tc>
                <a:extLst>
                  <a:ext uri="{0D108BD9-81ED-4DB2-BD59-A6C34878D82A}">
                    <a16:rowId xmlns:a16="http://schemas.microsoft.com/office/drawing/2014/main" val="4277085749"/>
                  </a:ext>
                </a:extLst>
              </a:tr>
              <a:tr h="190500">
                <a:tc>
                  <a:txBody>
                    <a:bodyPr/>
                    <a:lstStyle/>
                    <a:p>
                      <a:pPr algn="l" fontAlgn="t"/>
                      <a:endParaRPr lang="es-MX" sz="1200" b="1" i="0" u="none" strike="noStrike" dirty="0">
                        <a:solidFill>
                          <a:srgbClr val="000000"/>
                        </a:solidFill>
                        <a:effectLst/>
                        <a:latin typeface="Calibri" panose="020F0502020204030204" pitchFamily="34" charset="0"/>
                      </a:endParaRPr>
                    </a:p>
                  </a:txBody>
                  <a:tcPr marL="9525" marR="9525" marT="9525"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es-MX" sz="1400" b="1" i="0" u="none" strike="noStrike" dirty="0">
                          <a:solidFill>
                            <a:srgbClr val="000000"/>
                          </a:solidFill>
                          <a:effectLst/>
                          <a:latin typeface="Calibri" panose="020F0502020204030204" pitchFamily="34" charset="0"/>
                        </a:rPr>
                        <a:t>Programa de Financiamiento y Aseguramiento al Medio Rural</a:t>
                      </a:r>
                    </a:p>
                  </a:txBody>
                  <a:tcPr marL="9525" marR="9525" marT="9525" marB="0">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400" b="1" i="0" u="none" strike="noStrike" dirty="0">
                          <a:solidFill>
                            <a:srgbClr val="000000"/>
                          </a:solidFill>
                          <a:effectLst/>
                          <a:latin typeface="Calibri" panose="020F0502020204030204" pitchFamily="34" charset="0"/>
                        </a:rPr>
                        <a:t>3,105.9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es-MX" sz="1400" b="0" i="0" u="none" strike="noStrike" dirty="0">
                        <a:solidFill>
                          <a:srgbClr val="000000"/>
                        </a:solidFill>
                        <a:effectLst/>
                        <a:latin typeface="Calibri" panose="020F0502020204030204"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0654097"/>
                  </a:ext>
                </a:extLst>
              </a:tr>
              <a:tr h="190500">
                <a:tc>
                  <a:txBody>
                    <a:bodyPr/>
                    <a:lstStyle/>
                    <a:p>
                      <a:pPr algn="l" fontAlgn="t"/>
                      <a:r>
                        <a:rPr lang="es-MX" sz="1200" b="0" i="0" u="none" strike="noStrike" dirty="0">
                          <a:solidFill>
                            <a:srgbClr val="000000"/>
                          </a:solidFill>
                          <a:effectLst/>
                          <a:latin typeface="Calibri" panose="020F0502020204030204" pitchFamily="34" charset="0"/>
                        </a:rPr>
                        <a:t> </a:t>
                      </a:r>
                    </a:p>
                  </a:txBody>
                  <a:tcPr marL="9525" marR="9525" marT="9525"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s-MX" sz="1400" b="0" i="0" u="none" strike="noStrike" dirty="0">
                          <a:solidFill>
                            <a:srgbClr val="000000"/>
                          </a:solidFill>
                          <a:effectLst/>
                          <a:latin typeface="Calibri" panose="020F0502020204030204" pitchFamily="34" charset="0"/>
                        </a:rPr>
                        <a:t>AGROASEMEX</a:t>
                      </a:r>
                    </a:p>
                  </a:txBody>
                  <a:tcPr marL="9525" marR="9525" marT="9525" marB="0">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400" b="0" i="0" u="none" strike="noStrike" dirty="0">
                          <a:solidFill>
                            <a:srgbClr val="000000"/>
                          </a:solidFill>
                          <a:effectLst/>
                          <a:latin typeface="Calibri" panose="020F0502020204030204" pitchFamily="34" charset="0"/>
                        </a:rPr>
                        <a:t>605.9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400" b="0" i="0" u="none" strike="noStrike" dirty="0">
                          <a:solidFill>
                            <a:srgbClr val="000000"/>
                          </a:solidFill>
                          <a:effectLst/>
                          <a:latin typeface="Calibri" panose="020F050202020403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19250343"/>
                  </a:ext>
                </a:extLst>
              </a:tr>
              <a:tr h="190500">
                <a:tc>
                  <a:txBody>
                    <a:bodyPr/>
                    <a:lstStyle/>
                    <a:p>
                      <a:pPr algn="l" fontAlgn="t"/>
                      <a:r>
                        <a:rPr lang="es-MX" sz="1200" b="0" i="0" u="none" strike="noStrike">
                          <a:solidFill>
                            <a:srgbClr val="000000"/>
                          </a:solidFill>
                          <a:effectLst/>
                          <a:latin typeface="Calibri" panose="020F0502020204030204" pitchFamily="34" charset="0"/>
                        </a:rPr>
                        <a:t> </a:t>
                      </a:r>
                    </a:p>
                  </a:txBody>
                  <a:tcPr marL="9525" marR="9525" marT="9525" marB="0">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s-ES" sz="1400" b="0" i="0" u="none" strike="noStrike" dirty="0">
                          <a:solidFill>
                            <a:srgbClr val="000000"/>
                          </a:solidFill>
                          <a:effectLst/>
                          <a:latin typeface="Calibri" panose="020F0502020204030204" pitchFamily="34" charset="0"/>
                        </a:rPr>
                        <a:t>Financiera Nacional de Desarrollo Agropecuario, Rural, Forestal y Pesquero (</a:t>
                      </a:r>
                      <a:r>
                        <a:rPr lang="es-ES" sz="1400" b="0" i="0" u="none" strike="noStrike" dirty="0" err="1">
                          <a:solidFill>
                            <a:srgbClr val="000000"/>
                          </a:solidFill>
                          <a:effectLst/>
                          <a:latin typeface="Calibri" panose="020F0502020204030204" pitchFamily="34" charset="0"/>
                        </a:rPr>
                        <a:t>FND</a:t>
                      </a:r>
                      <a:r>
                        <a:rPr lang="es-ES" sz="1400" b="0" i="0" u="none" strike="noStrike" dirty="0">
                          <a:solidFill>
                            <a:srgbClr val="000000"/>
                          </a:solidFill>
                          <a:effectLst/>
                          <a:latin typeface="Calibri" panose="020F0502020204030204" pitchFamily="34" charset="0"/>
                        </a:rPr>
                        <a:t>)</a:t>
                      </a:r>
                    </a:p>
                  </a:txBody>
                  <a:tcPr marL="9525" marR="9525" marT="9525" marB="0">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400" b="0" i="0" u="none" strike="noStrike" dirty="0">
                          <a:solidFill>
                            <a:srgbClr val="000000"/>
                          </a:solidFill>
                          <a:effectLst/>
                          <a:latin typeface="Calibri" panose="020F0502020204030204" pitchFamily="34" charset="0"/>
                        </a:rPr>
                        <a:t>2,500.0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400" b="0" i="0" u="none" strike="noStrike" dirty="0">
                          <a:solidFill>
                            <a:srgbClr val="000000"/>
                          </a:solidFill>
                          <a:effectLst/>
                          <a:latin typeface="Calibri" panose="020F050202020403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24485078"/>
                  </a:ext>
                </a:extLst>
              </a:tr>
            </a:tbl>
          </a:graphicData>
        </a:graphic>
      </p:graphicFrame>
    </p:spTree>
    <p:extLst>
      <p:ext uri="{BB962C8B-B14F-4D97-AF65-F5344CB8AC3E}">
        <p14:creationId xmlns:p14="http://schemas.microsoft.com/office/powerpoint/2010/main" val="2086206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15"/>
          <p:cNvSpPr>
            <a:spLocks noGrp="1" noChangeArrowheads="1"/>
          </p:cNvSpPr>
          <p:nvPr>
            <p:ph type="ctrTitle"/>
          </p:nvPr>
        </p:nvSpPr>
        <p:spPr>
          <a:xfrm>
            <a:off x="23472" y="3460485"/>
            <a:ext cx="6492868" cy="1200328"/>
          </a:xfrm>
          <a:noFill/>
        </p:spPr>
        <p:txBody>
          <a:bodyPr/>
          <a:lstStyle/>
          <a:p>
            <a:pPr eaLnBrk="1" hangingPunct="1"/>
            <a:r>
              <a:rPr lang="es-MX" altLang="es-MX" sz="3200" b="1" i="0" dirty="0">
                <a:solidFill>
                  <a:schemeClr val="bg1"/>
                </a:solidFill>
              </a:rPr>
              <a:t>ANEXO “A”</a:t>
            </a:r>
            <a:br>
              <a:rPr lang="es-MX" altLang="es-MX" sz="3200" b="1" i="0" dirty="0">
                <a:solidFill>
                  <a:schemeClr val="bg1"/>
                </a:solidFill>
              </a:rPr>
            </a:br>
            <a:r>
              <a:rPr lang="es-MX" altLang="es-MX" sz="3200" b="1" i="0" dirty="0">
                <a:solidFill>
                  <a:schemeClr val="bg1"/>
                </a:solidFill>
              </a:rPr>
              <a:t>ANEXO 11: </a:t>
            </a:r>
            <a:r>
              <a:rPr lang="es-MX" altLang="es-MX" sz="3200" i="0" dirty="0">
                <a:solidFill>
                  <a:schemeClr val="bg1"/>
                </a:solidFill>
              </a:rPr>
              <a:t>RESULTADOS</a:t>
            </a:r>
            <a:r>
              <a:rPr lang="es-MX" altLang="es-MX" sz="3200" b="1" i="0" dirty="0">
                <a:solidFill>
                  <a:schemeClr val="bg1"/>
                </a:solidFill>
              </a:rPr>
              <a:t> </a:t>
            </a:r>
            <a:r>
              <a:rPr lang="es-MX" altLang="es-MX" sz="3200" b="1" i="0" dirty="0" err="1">
                <a:solidFill>
                  <a:schemeClr val="bg1"/>
                </a:solidFill>
              </a:rPr>
              <a:t>PEC</a:t>
            </a:r>
            <a:r>
              <a:rPr lang="es-MX" altLang="es-MX" sz="3200" b="1" i="0" dirty="0">
                <a:solidFill>
                  <a:schemeClr val="bg1"/>
                </a:solidFill>
              </a:rPr>
              <a:t> 2021  </a:t>
            </a:r>
            <a:endParaRPr lang="es-ES" altLang="es-MX" sz="3200" b="1" i="0" dirty="0">
              <a:solidFill>
                <a:schemeClr val="bg1"/>
              </a:solidFill>
            </a:endParaRPr>
          </a:p>
        </p:txBody>
      </p:sp>
      <p:sp>
        <p:nvSpPr>
          <p:cNvPr id="50178" name="Rectangle 6"/>
          <p:cNvSpPr>
            <a:spLocks noGrp="1" noChangeArrowheads="1"/>
          </p:cNvSpPr>
          <p:nvPr>
            <p:ph type="sldNum" sz="quarter" idx="4"/>
          </p:nvPr>
        </p:nvSpPr>
        <p:spPr>
          <a:xfrm>
            <a:off x="7745625" y="6460790"/>
            <a:ext cx="576064"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Blip>
                <a:blip r:embed="rId3"/>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3"/>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3"/>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3A3A0CAB-2674-48C3-A43D-E62157D2F5A7}" type="slidenum">
              <a:rPr kumimoji="0" lang="es-MX" altLang="es-MX" sz="1200" b="1" i="0" u="none" strike="noStrike" kern="1200" cap="none" spc="0" normalizeH="0" baseline="0" noProof="0">
                <a:ln>
                  <a:noFill/>
                </a:ln>
                <a:solidFill>
                  <a:prstClr val="white"/>
                </a:solidFill>
                <a:effectLst/>
                <a:uLnTx/>
                <a:uFillTx/>
                <a:latin typeface="Arial" panose="020B0604020202020204" pitchFamily="34" charset="0"/>
                <a:ea typeface="MS PGothic" pitchFamily="34" charset="-128"/>
              </a:rPr>
              <a:pPr marL="0" marR="0" lvl="0" indent="0" algn="ctr" defTabSz="457200" rtl="0" eaLnBrk="1" fontAlgn="base" latinLnBrk="0" hangingPunct="1">
                <a:lnSpc>
                  <a:spcPct val="100000"/>
                </a:lnSpc>
                <a:spcBef>
                  <a:spcPct val="0"/>
                </a:spcBef>
                <a:spcAft>
                  <a:spcPct val="0"/>
                </a:spcAft>
                <a:buClrTx/>
                <a:buSzTx/>
                <a:buFontTx/>
                <a:buNone/>
                <a:tabLst/>
                <a:defRPr/>
              </a:pPr>
              <a:t>25</a:t>
            </a:fld>
            <a:endParaRPr kumimoji="0" lang="es-ES" altLang="es-MX" sz="1200" b="1" i="0" u="none" strike="noStrike" kern="1200" cap="none" spc="0" normalizeH="0" baseline="0" noProof="0" dirty="0">
              <a:ln>
                <a:noFill/>
              </a:ln>
              <a:solidFill>
                <a:prstClr val="white"/>
              </a:solidFill>
              <a:effectLst/>
              <a:uLnTx/>
              <a:uFillTx/>
              <a:latin typeface="Arial" panose="020B0604020202020204" pitchFamily="34" charset="0"/>
              <a:ea typeface="MS PGothic" pitchFamily="34" charset="-128"/>
            </a:endParaRPr>
          </a:p>
        </p:txBody>
      </p:sp>
      <p:sp>
        <p:nvSpPr>
          <p:cNvPr id="50180" name="Text Box 6"/>
          <p:cNvSpPr txBox="1">
            <a:spLocks noChangeArrowheads="1"/>
          </p:cNvSpPr>
          <p:nvPr/>
        </p:nvSpPr>
        <p:spPr bwMode="auto">
          <a:xfrm>
            <a:off x="308159" y="4660813"/>
            <a:ext cx="649286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Blip>
                <a:blip r:embed="rId3"/>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3"/>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3"/>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MX" altLang="es-MX" sz="2400" b="1" i="0" u="none" strike="noStrike" kern="1200" cap="none" spc="0" normalizeH="0" baseline="0" noProof="0" dirty="0">
                <a:ln>
                  <a:noFill/>
                </a:ln>
                <a:solidFill>
                  <a:prstClr val="white"/>
                </a:solidFill>
                <a:effectLst/>
                <a:uLnTx/>
                <a:uFillTx/>
                <a:latin typeface="Calibri"/>
                <a:ea typeface="MS PGothic" pitchFamily="34" charset="-128"/>
              </a:rPr>
              <a:t>PRESUPUESTO DEL PROGRAMA ESPECIAL CONCURRENTE PARA EL DESARROLLO RURAL SUSTENTABLE (PEC) 2021</a:t>
            </a:r>
            <a:endParaRPr kumimoji="0" lang="es-ES" altLang="es-MX" sz="2400" b="1" i="0" u="none" strike="noStrike" kern="1200" cap="none" spc="0" normalizeH="0" baseline="0" noProof="0" dirty="0">
              <a:ln>
                <a:noFill/>
              </a:ln>
              <a:solidFill>
                <a:prstClr val="white"/>
              </a:solidFill>
              <a:effectLst/>
              <a:uLnTx/>
              <a:uFillTx/>
              <a:latin typeface="Calibri"/>
              <a:ea typeface="MS PGothic" pitchFamily="34" charset="-128"/>
            </a:endParaRPr>
          </a:p>
        </p:txBody>
      </p:sp>
      <p:sp>
        <p:nvSpPr>
          <p:cNvPr id="50181" name="Text Box 6"/>
          <p:cNvSpPr txBox="1">
            <a:spLocks noChangeArrowheads="1"/>
          </p:cNvSpPr>
          <p:nvPr/>
        </p:nvSpPr>
        <p:spPr bwMode="auto">
          <a:xfrm>
            <a:off x="308159" y="5861142"/>
            <a:ext cx="65947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spcBef>
                <a:spcPct val="20000"/>
              </a:spcBef>
              <a:buBlip>
                <a:blip r:embed="rId3"/>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3"/>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3"/>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177800" marR="0" lvl="0" indent="-177800" algn="ctr" defTabSz="457200" rtl="0" eaLnBrk="1" fontAlgn="auto" latinLnBrk="0" hangingPunct="1">
              <a:lnSpc>
                <a:spcPct val="100000"/>
              </a:lnSpc>
              <a:spcBef>
                <a:spcPct val="0"/>
              </a:spcBef>
              <a:spcAft>
                <a:spcPts val="0"/>
              </a:spcAft>
              <a:buClrTx/>
              <a:buSzTx/>
              <a:buFontTx/>
              <a:buNone/>
              <a:tabLst/>
              <a:defRPr/>
            </a:pPr>
            <a:r>
              <a:rPr kumimoji="0" lang="es-MX" altLang="es-MX" sz="1600" b="1" i="0" u="none" strike="noStrike" kern="1200" cap="none" spc="0" normalizeH="0" baseline="0" noProof="0" dirty="0">
                <a:ln>
                  <a:noFill/>
                </a:ln>
                <a:solidFill>
                  <a:prstClr val="white"/>
                </a:solidFill>
                <a:effectLst/>
                <a:uLnTx/>
                <a:uFillTx/>
                <a:latin typeface="Calibri"/>
                <a:ea typeface="MS PGothic" pitchFamily="34" charset="-128"/>
              </a:rPr>
              <a:t>Elaborado en base a los resultados de la aprobación del Presupuesto de Egresos de la Federación (PEF) para el 2021, publicado el día 10 de noviembre de 2020 en la Gaceta Parlamentaria.</a:t>
            </a:r>
          </a:p>
        </p:txBody>
      </p:sp>
    </p:spTree>
    <p:extLst>
      <p:ext uri="{BB962C8B-B14F-4D97-AF65-F5344CB8AC3E}">
        <p14:creationId xmlns:p14="http://schemas.microsoft.com/office/powerpoint/2010/main" val="35446577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475ED142-2549-4E08-AC1B-DE39E25773E7}"/>
              </a:ext>
            </a:extLst>
          </p:cNvPr>
          <p:cNvSpPr>
            <a:spLocks noGrp="1"/>
          </p:cNvSpPr>
          <p:nvPr>
            <p:ph type="body" sz="quarter" idx="11"/>
          </p:nvPr>
        </p:nvSpPr>
        <p:spPr/>
        <p:txBody>
          <a:bodyPr/>
          <a:lstStyle/>
          <a:p>
            <a:endParaRPr lang="es-MX"/>
          </a:p>
        </p:txBody>
      </p:sp>
      <p:sp>
        <p:nvSpPr>
          <p:cNvPr id="52227" name="Text Box 6"/>
          <p:cNvSpPr txBox="1">
            <a:spLocks noChangeArrowheads="1"/>
          </p:cNvSpPr>
          <p:nvPr/>
        </p:nvSpPr>
        <p:spPr bwMode="auto">
          <a:xfrm>
            <a:off x="6824081" y="6188543"/>
            <a:ext cx="118814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MX"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rPr>
              <a:t>Continúa …</a:t>
            </a:r>
            <a:endParaRPr kumimoji="0" lang="es-ES"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endParaRPr>
          </a:p>
        </p:txBody>
      </p:sp>
      <p:sp>
        <p:nvSpPr>
          <p:cNvPr id="8" name="Rectangle 2">
            <a:extLst>
              <a:ext uri="{FF2B5EF4-FFF2-40B4-BE49-F238E27FC236}">
                <a16:creationId xmlns:a16="http://schemas.microsoft.com/office/drawing/2014/main" id="{41273994-ADF8-4AD5-ACA3-AFC970BAF1E8}"/>
              </a:ext>
            </a:extLst>
          </p:cNvPr>
          <p:cNvSpPr>
            <a:spLocks noGrp="1" noChangeArrowheads="1"/>
          </p:cNvSpPr>
          <p:nvPr>
            <p:ph type="title"/>
          </p:nvPr>
        </p:nvSpPr>
        <p:spPr>
          <a:xfrm>
            <a:off x="1856934" y="274638"/>
            <a:ext cx="7287065" cy="841902"/>
          </a:xfrm>
          <a:noFill/>
        </p:spPr>
        <p:txBody>
          <a:bodyPr>
            <a:noAutofit/>
          </a:bodyPr>
          <a:lstStyle/>
          <a:p>
            <a:r>
              <a:rPr lang="es-MX" altLang="es-MX" sz="2400" b="1" dirty="0">
                <a:solidFill>
                  <a:schemeClr val="bg1"/>
                </a:solidFill>
              </a:rPr>
              <a:t>ANEXO 11 (PEC 2021 vs 2020 APROBADOS) </a:t>
            </a:r>
            <a:endParaRPr lang="es-ES" altLang="es-MX" sz="2400" b="1" dirty="0">
              <a:solidFill>
                <a:schemeClr val="bg1"/>
              </a:solidFill>
              <a:effectLst/>
            </a:endParaRPr>
          </a:p>
        </p:txBody>
      </p:sp>
      <p:pic>
        <p:nvPicPr>
          <p:cNvPr id="45104" name="Picture 48">
            <a:extLst>
              <a:ext uri="{FF2B5EF4-FFF2-40B4-BE49-F238E27FC236}">
                <a16:creationId xmlns:a16="http://schemas.microsoft.com/office/drawing/2014/main" id="{2099739A-59C5-4815-89FC-B4723376A8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397000"/>
            <a:ext cx="8966200" cy="402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93056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Text Box 6"/>
          <p:cNvSpPr txBox="1">
            <a:spLocks noChangeArrowheads="1"/>
          </p:cNvSpPr>
          <p:nvPr/>
        </p:nvSpPr>
        <p:spPr bwMode="auto">
          <a:xfrm>
            <a:off x="7838379" y="6074356"/>
            <a:ext cx="118814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3"/>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3"/>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MX"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rPr>
              <a:t>Continúa …</a:t>
            </a:r>
            <a:endParaRPr kumimoji="0" lang="es-ES"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endParaRPr>
          </a:p>
        </p:txBody>
      </p:sp>
      <p:sp>
        <p:nvSpPr>
          <p:cNvPr id="53252" name="Text Box 6"/>
          <p:cNvSpPr txBox="1">
            <a:spLocks noChangeArrowheads="1"/>
          </p:cNvSpPr>
          <p:nvPr/>
        </p:nvSpPr>
        <p:spPr bwMode="auto">
          <a:xfrm>
            <a:off x="0" y="1322707"/>
            <a:ext cx="155523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3"/>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3"/>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MX"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rPr>
              <a:t>Continuación …</a:t>
            </a:r>
            <a:endParaRPr kumimoji="0" lang="es-ES"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endParaRPr>
          </a:p>
        </p:txBody>
      </p:sp>
      <p:sp>
        <p:nvSpPr>
          <p:cNvPr id="10" name="Rectangle 2">
            <a:extLst>
              <a:ext uri="{FF2B5EF4-FFF2-40B4-BE49-F238E27FC236}">
                <a16:creationId xmlns:a16="http://schemas.microsoft.com/office/drawing/2014/main" id="{F9619911-5635-4CE1-9899-49C3F29BF10F}"/>
              </a:ext>
            </a:extLst>
          </p:cNvPr>
          <p:cNvSpPr>
            <a:spLocks noGrp="1" noChangeArrowheads="1"/>
          </p:cNvSpPr>
          <p:nvPr>
            <p:ph type="title"/>
          </p:nvPr>
        </p:nvSpPr>
        <p:spPr>
          <a:xfrm>
            <a:off x="1856934" y="274638"/>
            <a:ext cx="7287065" cy="841902"/>
          </a:xfrm>
          <a:noFill/>
        </p:spPr>
        <p:txBody>
          <a:bodyPr>
            <a:noAutofit/>
          </a:bodyPr>
          <a:lstStyle/>
          <a:p>
            <a:r>
              <a:rPr lang="es-MX" altLang="es-MX" sz="2400" b="1" dirty="0">
                <a:solidFill>
                  <a:schemeClr val="bg1"/>
                </a:solidFill>
              </a:rPr>
              <a:t>ANEXO 11 (PEC 2021 vs 2020 APROBADOS) </a:t>
            </a:r>
            <a:endParaRPr lang="es-ES" altLang="es-MX" sz="2400" b="1" dirty="0">
              <a:solidFill>
                <a:schemeClr val="bg1"/>
              </a:solidFill>
              <a:effectLst/>
            </a:endParaRPr>
          </a:p>
        </p:txBody>
      </p:sp>
      <p:pic>
        <p:nvPicPr>
          <p:cNvPr id="46127" name="Picture 47">
            <a:extLst>
              <a:ext uri="{FF2B5EF4-FFF2-40B4-BE49-F238E27FC236}">
                <a16:creationId xmlns:a16="http://schemas.microsoft.com/office/drawing/2014/main" id="{395D5C26-23CD-4C61-90C7-6F4DE2C830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600" y="1765300"/>
            <a:ext cx="8204200" cy="429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4161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Text Box 6"/>
          <p:cNvSpPr txBox="1">
            <a:spLocks noChangeArrowheads="1"/>
          </p:cNvSpPr>
          <p:nvPr/>
        </p:nvSpPr>
        <p:spPr bwMode="auto">
          <a:xfrm>
            <a:off x="7817630" y="6085187"/>
            <a:ext cx="118814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MX"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rPr>
              <a:t>Continúa …</a:t>
            </a:r>
            <a:endParaRPr kumimoji="0" lang="es-ES"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endParaRPr>
          </a:p>
        </p:txBody>
      </p:sp>
      <p:sp>
        <p:nvSpPr>
          <p:cNvPr id="54276" name="Text Box 6"/>
          <p:cNvSpPr txBox="1">
            <a:spLocks noChangeArrowheads="1"/>
          </p:cNvSpPr>
          <p:nvPr/>
        </p:nvSpPr>
        <p:spPr bwMode="auto">
          <a:xfrm>
            <a:off x="-13234" y="1279638"/>
            <a:ext cx="155523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MX"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rPr>
              <a:t>Continuación …</a:t>
            </a:r>
            <a:endParaRPr kumimoji="0" lang="es-ES"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endParaRPr>
          </a:p>
        </p:txBody>
      </p:sp>
      <p:sp>
        <p:nvSpPr>
          <p:cNvPr id="10" name="Rectangle 2">
            <a:extLst>
              <a:ext uri="{FF2B5EF4-FFF2-40B4-BE49-F238E27FC236}">
                <a16:creationId xmlns:a16="http://schemas.microsoft.com/office/drawing/2014/main" id="{B5559AAA-11E2-46F2-826D-9DEA28D7BF52}"/>
              </a:ext>
            </a:extLst>
          </p:cNvPr>
          <p:cNvSpPr>
            <a:spLocks noGrp="1" noChangeArrowheads="1"/>
          </p:cNvSpPr>
          <p:nvPr>
            <p:ph type="title"/>
          </p:nvPr>
        </p:nvSpPr>
        <p:spPr>
          <a:xfrm>
            <a:off x="1856934" y="274638"/>
            <a:ext cx="7287065" cy="841902"/>
          </a:xfrm>
          <a:noFill/>
        </p:spPr>
        <p:txBody>
          <a:bodyPr>
            <a:noAutofit/>
          </a:bodyPr>
          <a:lstStyle/>
          <a:p>
            <a:r>
              <a:rPr lang="es-MX" altLang="es-MX" sz="2400" b="1" dirty="0">
                <a:solidFill>
                  <a:schemeClr val="bg1"/>
                </a:solidFill>
              </a:rPr>
              <a:t>ANEXO 11 (PEC 2021 vs 2020</a:t>
            </a:r>
            <a:br>
              <a:rPr lang="es-MX" altLang="es-MX" sz="2400" b="1" dirty="0">
                <a:solidFill>
                  <a:schemeClr val="bg1"/>
                </a:solidFill>
              </a:rPr>
            </a:br>
            <a:r>
              <a:rPr lang="es-MX" altLang="es-MX" sz="2400" b="1" dirty="0">
                <a:solidFill>
                  <a:schemeClr val="bg1"/>
                </a:solidFill>
              </a:rPr>
              <a:t> APROBADOS) </a:t>
            </a:r>
            <a:endParaRPr lang="es-ES" altLang="es-MX" sz="2400" b="1" dirty="0">
              <a:solidFill>
                <a:schemeClr val="bg1"/>
              </a:solidFill>
              <a:effectLst/>
            </a:endParaRPr>
          </a:p>
        </p:txBody>
      </p:sp>
      <p:pic>
        <p:nvPicPr>
          <p:cNvPr id="47151" name="Picture 47">
            <a:extLst>
              <a:ext uri="{FF2B5EF4-FFF2-40B4-BE49-F238E27FC236}">
                <a16:creationId xmlns:a16="http://schemas.microsoft.com/office/drawing/2014/main" id="{9652D94F-B719-4420-8B48-8127A14622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100" y="1689100"/>
            <a:ext cx="8712200" cy="429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0847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6792B7E9-7534-480E-93D2-6D2B28D6F92D}"/>
              </a:ext>
            </a:extLst>
          </p:cNvPr>
          <p:cNvSpPr>
            <a:spLocks noGrp="1"/>
          </p:cNvSpPr>
          <p:nvPr>
            <p:ph type="body" sz="quarter" idx="11"/>
          </p:nvPr>
        </p:nvSpPr>
        <p:spPr/>
        <p:txBody>
          <a:bodyPr/>
          <a:lstStyle/>
          <a:p>
            <a:endParaRPr lang="es-MX"/>
          </a:p>
        </p:txBody>
      </p:sp>
      <p:sp>
        <p:nvSpPr>
          <p:cNvPr id="55299" name="Text Box 6"/>
          <p:cNvSpPr txBox="1">
            <a:spLocks noChangeArrowheads="1"/>
          </p:cNvSpPr>
          <p:nvPr/>
        </p:nvSpPr>
        <p:spPr bwMode="auto">
          <a:xfrm>
            <a:off x="7955854" y="6156366"/>
            <a:ext cx="118814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MX"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rPr>
              <a:t>Continúa …</a:t>
            </a:r>
            <a:endParaRPr kumimoji="0" lang="es-ES"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endParaRPr>
          </a:p>
        </p:txBody>
      </p:sp>
      <p:sp>
        <p:nvSpPr>
          <p:cNvPr id="55300" name="Text Box 6"/>
          <p:cNvSpPr txBox="1">
            <a:spLocks noChangeArrowheads="1"/>
          </p:cNvSpPr>
          <p:nvPr/>
        </p:nvSpPr>
        <p:spPr bwMode="auto">
          <a:xfrm>
            <a:off x="72016" y="1277497"/>
            <a:ext cx="17572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MX" altLang="es-MX" sz="16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rPr>
              <a:t>Continuación …</a:t>
            </a:r>
            <a:endParaRPr kumimoji="0" lang="es-ES" altLang="es-MX" sz="16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endParaRPr>
          </a:p>
        </p:txBody>
      </p:sp>
      <p:sp>
        <p:nvSpPr>
          <p:cNvPr id="10" name="Rectangle 2">
            <a:extLst>
              <a:ext uri="{FF2B5EF4-FFF2-40B4-BE49-F238E27FC236}">
                <a16:creationId xmlns:a16="http://schemas.microsoft.com/office/drawing/2014/main" id="{534651BA-E1D6-4ED9-8DC8-7CEFB7CCCA65}"/>
              </a:ext>
            </a:extLst>
          </p:cNvPr>
          <p:cNvSpPr>
            <a:spLocks noGrp="1" noChangeArrowheads="1"/>
          </p:cNvSpPr>
          <p:nvPr>
            <p:ph type="title"/>
          </p:nvPr>
        </p:nvSpPr>
        <p:spPr>
          <a:xfrm>
            <a:off x="1856934" y="274638"/>
            <a:ext cx="7287065" cy="841902"/>
          </a:xfrm>
          <a:noFill/>
        </p:spPr>
        <p:txBody>
          <a:bodyPr>
            <a:noAutofit/>
          </a:bodyPr>
          <a:lstStyle/>
          <a:p>
            <a:r>
              <a:rPr lang="es-MX" altLang="es-MX" sz="2400" b="1" dirty="0">
                <a:solidFill>
                  <a:schemeClr val="bg1"/>
                </a:solidFill>
              </a:rPr>
              <a:t>ANEXO 11 (PEC 2021 vs 2020 APROBADOS) </a:t>
            </a:r>
            <a:endParaRPr lang="es-ES" altLang="es-MX" sz="2400" b="1" dirty="0">
              <a:solidFill>
                <a:schemeClr val="bg1"/>
              </a:solidFill>
              <a:effectLst/>
            </a:endParaRPr>
          </a:p>
        </p:txBody>
      </p:sp>
      <p:pic>
        <p:nvPicPr>
          <p:cNvPr id="48175" name="Picture 47">
            <a:extLst>
              <a:ext uri="{FF2B5EF4-FFF2-40B4-BE49-F238E27FC236}">
                <a16:creationId xmlns:a16="http://schemas.microsoft.com/office/drawing/2014/main" id="{F1647497-3137-48D9-A398-A51130DDE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900" y="1612900"/>
            <a:ext cx="8636000"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8781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5"/>
          <p:cNvSpPr>
            <a:spLocks noGrp="1" noChangeArrowheads="1"/>
          </p:cNvSpPr>
          <p:nvPr>
            <p:ph type="title"/>
          </p:nvPr>
        </p:nvSpPr>
        <p:spPr>
          <a:noFill/>
        </p:spPr>
        <p:txBody>
          <a:bodyPr>
            <a:noAutofit/>
          </a:bodyPr>
          <a:lstStyle/>
          <a:p>
            <a:pPr eaLnBrk="1" hangingPunct="1"/>
            <a:r>
              <a:rPr lang="es-ES_tradnl" altLang="es-MX" sz="2400" b="1" dirty="0">
                <a:solidFill>
                  <a:schemeClr val="bg1"/>
                </a:solidFill>
                <a:effectLst/>
              </a:rPr>
              <a:t>RESULTADOS PARA EL GASTO NETO TOTAL, EL PEC Y LA SADER</a:t>
            </a:r>
            <a:endParaRPr lang="es-ES" altLang="es-MX" sz="2400" b="1" dirty="0">
              <a:solidFill>
                <a:schemeClr val="bg1"/>
              </a:solidFill>
              <a:effectLst/>
            </a:endParaRPr>
          </a:p>
        </p:txBody>
      </p:sp>
      <p:sp>
        <p:nvSpPr>
          <p:cNvPr id="3" name="Marcador de texto 2">
            <a:extLst>
              <a:ext uri="{FF2B5EF4-FFF2-40B4-BE49-F238E27FC236}">
                <a16:creationId xmlns:a16="http://schemas.microsoft.com/office/drawing/2014/main" id="{06AE3B13-B27A-4008-8CFB-E9E0114389CA}"/>
              </a:ext>
            </a:extLst>
          </p:cNvPr>
          <p:cNvSpPr>
            <a:spLocks noGrp="1"/>
          </p:cNvSpPr>
          <p:nvPr>
            <p:ph type="body" sz="quarter" idx="11"/>
          </p:nvPr>
        </p:nvSpPr>
        <p:spPr/>
        <p:txBody>
          <a:bodyPr/>
          <a:lstStyle/>
          <a:p>
            <a:endParaRPr lang="es-ES"/>
          </a:p>
        </p:txBody>
      </p:sp>
      <p:sp>
        <p:nvSpPr>
          <p:cNvPr id="2" name="Rectángulo 1">
            <a:extLst>
              <a:ext uri="{FF2B5EF4-FFF2-40B4-BE49-F238E27FC236}">
                <a16:creationId xmlns:a16="http://schemas.microsoft.com/office/drawing/2014/main" id="{5EE7692C-141C-44BC-BEA4-C78C90AD686C}"/>
              </a:ext>
            </a:extLst>
          </p:cNvPr>
          <p:cNvSpPr/>
          <p:nvPr/>
        </p:nvSpPr>
        <p:spPr>
          <a:xfrm>
            <a:off x="464851" y="1863473"/>
            <a:ext cx="8240715" cy="3785652"/>
          </a:xfrm>
          <a:prstGeom prst="rect">
            <a:avLst/>
          </a:prstGeom>
        </p:spPr>
        <p:txBody>
          <a:bodyPr wrap="square">
            <a:spAutoFit/>
          </a:bodyPr>
          <a:lstStyle/>
          <a:p>
            <a:pPr marL="342900" lvl="0" indent="-342900" algn="just">
              <a:spcAft>
                <a:spcPts val="1200"/>
              </a:spcAft>
              <a:buFont typeface="Wingdings" panose="05000000000000000000" pitchFamily="2" charset="2"/>
              <a:buChar char="q"/>
            </a:pPr>
            <a:r>
              <a:rPr lang="es-MX" sz="2200" dirty="0">
                <a:latin typeface="Arial" panose="020B0604020202020204" pitchFamily="34" charset="0"/>
                <a:cs typeface="Arial" panose="020B0604020202020204" pitchFamily="34" charset="0"/>
              </a:rPr>
              <a:t>El </a:t>
            </a:r>
            <a:r>
              <a:rPr lang="es-MX" sz="2200" b="1" dirty="0">
                <a:latin typeface="Arial" panose="020B0604020202020204" pitchFamily="34" charset="0"/>
                <a:cs typeface="Arial" panose="020B0604020202020204" pitchFamily="34" charset="0"/>
              </a:rPr>
              <a:t>Gasto Total del Gobierno Federal </a:t>
            </a:r>
            <a:r>
              <a:rPr lang="es-MX" sz="2200" dirty="0">
                <a:latin typeface="Arial" panose="020B0604020202020204" pitchFamily="34" charset="0"/>
                <a:cs typeface="Arial" panose="020B0604020202020204" pitchFamily="34" charset="0"/>
              </a:rPr>
              <a:t>para el 2021 aprobado fue de 6.3 billones de pesos, 3.1% superior a lo aprobado el presente año por 6.1 billones. </a:t>
            </a:r>
            <a:endParaRPr lang="es-ES" sz="2200" dirty="0">
              <a:latin typeface="Arial" panose="020B0604020202020204" pitchFamily="34" charset="0"/>
              <a:cs typeface="Arial" panose="020B0604020202020204" pitchFamily="34" charset="0"/>
            </a:endParaRPr>
          </a:p>
          <a:p>
            <a:pPr marL="342900" lvl="0" indent="-342900" algn="just">
              <a:spcAft>
                <a:spcPts val="1200"/>
              </a:spcAft>
              <a:buFont typeface="Wingdings" panose="05000000000000000000" pitchFamily="2" charset="2"/>
              <a:buChar char="q"/>
            </a:pPr>
            <a:r>
              <a:rPr lang="es-MX" sz="2200" dirty="0">
                <a:latin typeface="Arial" panose="020B0604020202020204" pitchFamily="34" charset="0"/>
                <a:cs typeface="Arial" panose="020B0604020202020204" pitchFamily="34" charset="0"/>
              </a:rPr>
              <a:t>Para el </a:t>
            </a:r>
            <a:r>
              <a:rPr lang="es-MX" sz="2200" b="1" dirty="0">
                <a:latin typeface="Arial" panose="020B0604020202020204" pitchFamily="34" charset="0"/>
                <a:cs typeface="Arial" panose="020B0604020202020204" pitchFamily="34" charset="0"/>
              </a:rPr>
              <a:t>Programa Especial Concurrente (PEC) </a:t>
            </a:r>
            <a:r>
              <a:rPr lang="es-MX" sz="2200" dirty="0">
                <a:latin typeface="Arial" panose="020B0604020202020204" pitchFamily="34" charset="0"/>
                <a:cs typeface="Arial" panose="020B0604020202020204" pitchFamily="34" charset="0"/>
              </a:rPr>
              <a:t>se aprobaron 335 mil millones de pesos (</a:t>
            </a:r>
            <a:r>
              <a:rPr lang="es-MX" sz="2200" dirty="0" err="1">
                <a:latin typeface="Arial" panose="020B0604020202020204" pitchFamily="34" charset="0"/>
                <a:cs typeface="Arial" panose="020B0604020202020204" pitchFamily="34" charset="0"/>
              </a:rPr>
              <a:t>mmdp</a:t>
            </a:r>
            <a:r>
              <a:rPr lang="es-MX" sz="2200" dirty="0">
                <a:latin typeface="Arial" panose="020B0604020202020204" pitchFamily="34" charset="0"/>
                <a:cs typeface="Arial" panose="020B0604020202020204" pitchFamily="34" charset="0"/>
              </a:rPr>
              <a:t>) para el 2021, un 1.4% menor a lo aprobado para el 2020 por 340 </a:t>
            </a:r>
            <a:r>
              <a:rPr lang="es-MX" sz="2200" dirty="0" err="1">
                <a:latin typeface="Arial" panose="020B0604020202020204" pitchFamily="34" charset="0"/>
                <a:cs typeface="Arial" panose="020B0604020202020204" pitchFamily="34" charset="0"/>
              </a:rPr>
              <a:t>mmdp</a:t>
            </a:r>
            <a:r>
              <a:rPr lang="es-MX" sz="2200" dirty="0">
                <a:latin typeface="Arial" panose="020B0604020202020204" pitchFamily="34" charset="0"/>
                <a:cs typeface="Arial" panose="020B0604020202020204" pitchFamily="34" charset="0"/>
              </a:rPr>
              <a:t>.</a:t>
            </a:r>
            <a:endParaRPr lang="es-ES" sz="2200" dirty="0">
              <a:latin typeface="Arial" panose="020B0604020202020204" pitchFamily="34" charset="0"/>
              <a:cs typeface="Arial" panose="020B0604020202020204" pitchFamily="34" charset="0"/>
            </a:endParaRPr>
          </a:p>
          <a:p>
            <a:pPr marL="342900" lvl="0" indent="-342900" algn="just">
              <a:spcAft>
                <a:spcPts val="1200"/>
              </a:spcAft>
              <a:buFont typeface="Wingdings" panose="05000000000000000000" pitchFamily="2" charset="2"/>
              <a:buChar char="q"/>
            </a:pPr>
            <a:r>
              <a:rPr lang="es-MX" sz="2200" dirty="0">
                <a:latin typeface="Arial" panose="020B0604020202020204" pitchFamily="34" charset="0"/>
                <a:cs typeface="Arial" panose="020B0604020202020204" pitchFamily="34" charset="0"/>
              </a:rPr>
              <a:t>Para la </a:t>
            </a:r>
            <a:r>
              <a:rPr lang="es-MX" sz="2200" b="1" dirty="0">
                <a:latin typeface="Arial" panose="020B0604020202020204" pitchFamily="34" charset="0"/>
                <a:cs typeface="Arial" panose="020B0604020202020204" pitchFamily="34" charset="0"/>
              </a:rPr>
              <a:t>Secretaría de Agricultura y Desarrollo Rural (SADER) </a:t>
            </a:r>
            <a:r>
              <a:rPr lang="es-MX" sz="2200" dirty="0">
                <a:latin typeface="Arial" panose="020B0604020202020204" pitchFamily="34" charset="0"/>
                <a:cs typeface="Arial" panose="020B0604020202020204" pitchFamily="34" charset="0"/>
              </a:rPr>
              <a:t>se autorizó un monto de 49,291 millones de pesos (</a:t>
            </a:r>
            <a:r>
              <a:rPr lang="es-MX" sz="2200" dirty="0" err="1">
                <a:latin typeface="Arial" panose="020B0604020202020204" pitchFamily="34" charset="0"/>
                <a:cs typeface="Arial" panose="020B0604020202020204" pitchFamily="34" charset="0"/>
              </a:rPr>
              <a:t>mdp</a:t>
            </a:r>
            <a:r>
              <a:rPr lang="es-MX" sz="2200" dirty="0">
                <a:latin typeface="Arial" panose="020B0604020202020204" pitchFamily="34" charset="0"/>
                <a:cs typeface="Arial" panose="020B0604020202020204" pitchFamily="34" charset="0"/>
              </a:rPr>
              <a:t>) para el 2021, inferior en un 3.6% respecto a lo aprobado el presente año.</a:t>
            </a:r>
          </a:p>
        </p:txBody>
      </p:sp>
    </p:spTree>
    <p:extLst>
      <p:ext uri="{BB962C8B-B14F-4D97-AF65-F5344CB8AC3E}">
        <p14:creationId xmlns:p14="http://schemas.microsoft.com/office/powerpoint/2010/main" val="3205899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5AA615EC-9D6D-4E69-8615-D2602CFF1235}"/>
              </a:ext>
            </a:extLst>
          </p:cNvPr>
          <p:cNvSpPr>
            <a:spLocks noGrp="1"/>
          </p:cNvSpPr>
          <p:nvPr>
            <p:ph type="body" sz="quarter" idx="11"/>
          </p:nvPr>
        </p:nvSpPr>
        <p:spPr/>
        <p:txBody>
          <a:bodyPr/>
          <a:lstStyle/>
          <a:p>
            <a:endParaRPr lang="es-MX"/>
          </a:p>
        </p:txBody>
      </p:sp>
      <p:sp>
        <p:nvSpPr>
          <p:cNvPr id="56324" name="Text Box 6"/>
          <p:cNvSpPr txBox="1">
            <a:spLocks noChangeArrowheads="1"/>
          </p:cNvSpPr>
          <p:nvPr/>
        </p:nvSpPr>
        <p:spPr bwMode="auto">
          <a:xfrm>
            <a:off x="0" y="1115420"/>
            <a:ext cx="155523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MX" altLang="es-MX" sz="1400" b="1" i="0" u="none" strike="noStrike" kern="1200" cap="none" spc="0" normalizeH="0" baseline="0" noProof="0">
                <a:ln>
                  <a:noFill/>
                </a:ln>
                <a:solidFill>
                  <a:prstClr val="black"/>
                </a:solidFill>
                <a:effectLst/>
                <a:uLnTx/>
                <a:uFillTx/>
                <a:latin typeface="Arial" panose="020B0604020202020204" pitchFamily="34" charset="0"/>
                <a:ea typeface="MS PGothic" pitchFamily="34" charset="-128"/>
              </a:rPr>
              <a:t>Continuación …</a:t>
            </a:r>
            <a:endParaRPr kumimoji="0" lang="es-ES" altLang="es-MX" sz="1400" b="1" i="0" u="none" strike="noStrike" kern="1200" cap="none" spc="0" normalizeH="0" baseline="0" noProof="0">
              <a:ln>
                <a:noFill/>
              </a:ln>
              <a:solidFill>
                <a:prstClr val="black"/>
              </a:solidFill>
              <a:effectLst/>
              <a:uLnTx/>
              <a:uFillTx/>
              <a:latin typeface="Arial" panose="020B0604020202020204" pitchFamily="34" charset="0"/>
              <a:ea typeface="MS PGothic" pitchFamily="34" charset="-128"/>
            </a:endParaRPr>
          </a:p>
        </p:txBody>
      </p:sp>
      <p:sp>
        <p:nvSpPr>
          <p:cNvPr id="10" name="Rectangle 2">
            <a:extLst>
              <a:ext uri="{FF2B5EF4-FFF2-40B4-BE49-F238E27FC236}">
                <a16:creationId xmlns:a16="http://schemas.microsoft.com/office/drawing/2014/main" id="{42A565E9-A8C3-42EF-A07C-C1A29495A58E}"/>
              </a:ext>
            </a:extLst>
          </p:cNvPr>
          <p:cNvSpPr>
            <a:spLocks noGrp="1" noChangeArrowheads="1"/>
          </p:cNvSpPr>
          <p:nvPr>
            <p:ph type="title"/>
          </p:nvPr>
        </p:nvSpPr>
        <p:spPr>
          <a:xfrm>
            <a:off x="1856934" y="274638"/>
            <a:ext cx="7287065" cy="841902"/>
          </a:xfrm>
          <a:noFill/>
        </p:spPr>
        <p:txBody>
          <a:bodyPr>
            <a:noAutofit/>
          </a:bodyPr>
          <a:lstStyle/>
          <a:p>
            <a:r>
              <a:rPr lang="es-MX" altLang="es-MX" sz="2400" b="1" dirty="0">
                <a:solidFill>
                  <a:schemeClr val="bg1"/>
                </a:solidFill>
              </a:rPr>
              <a:t>ANEXO 11 (PEC 2021 vs 2020 APROBADOS) </a:t>
            </a:r>
            <a:endParaRPr lang="es-ES" altLang="es-MX" sz="2400" b="1" dirty="0">
              <a:solidFill>
                <a:schemeClr val="bg1"/>
              </a:solidFill>
              <a:effectLst/>
            </a:endParaRPr>
          </a:p>
        </p:txBody>
      </p:sp>
      <p:pic>
        <p:nvPicPr>
          <p:cNvPr id="49199" name="Picture 47">
            <a:extLst>
              <a:ext uri="{FF2B5EF4-FFF2-40B4-BE49-F238E27FC236}">
                <a16:creationId xmlns:a16="http://schemas.microsoft.com/office/drawing/2014/main" id="{0B0A09FE-FAE8-493B-B148-FB9D808DDA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 y="1460500"/>
            <a:ext cx="82931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2888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15"/>
          <p:cNvSpPr>
            <a:spLocks noGrp="1" noChangeArrowheads="1"/>
          </p:cNvSpPr>
          <p:nvPr>
            <p:ph type="ctrTitle"/>
          </p:nvPr>
        </p:nvSpPr>
        <p:spPr>
          <a:xfrm>
            <a:off x="68827" y="3274815"/>
            <a:ext cx="5591502" cy="1981910"/>
          </a:xfrm>
          <a:noFill/>
        </p:spPr>
        <p:txBody>
          <a:bodyPr/>
          <a:lstStyle/>
          <a:p>
            <a:r>
              <a:rPr lang="es-MX" altLang="es-MX" sz="4000" b="1" i="0" dirty="0">
                <a:solidFill>
                  <a:schemeClr val="bg1"/>
                </a:solidFill>
              </a:rPr>
              <a:t>ANEXO “B”</a:t>
            </a:r>
            <a:br>
              <a:rPr lang="es-MX" altLang="es-MX" sz="2800" b="1" i="0" dirty="0">
                <a:solidFill>
                  <a:schemeClr val="bg1"/>
                </a:solidFill>
              </a:rPr>
            </a:br>
            <a:r>
              <a:rPr lang="es-MX" altLang="es-MX" sz="2800" b="1" i="0" dirty="0">
                <a:solidFill>
                  <a:schemeClr val="bg1"/>
                </a:solidFill>
              </a:rPr>
              <a:t>ANEXO 11: RESULTADOS</a:t>
            </a:r>
            <a:r>
              <a:rPr lang="es-MX" altLang="es-MX" sz="2800" i="0" dirty="0">
                <a:solidFill>
                  <a:schemeClr val="bg1"/>
                </a:solidFill>
              </a:rPr>
              <a:t> </a:t>
            </a:r>
            <a:r>
              <a:rPr lang="es-MX" altLang="es-MX" sz="2800" b="1" i="0" dirty="0">
                <a:solidFill>
                  <a:schemeClr val="bg1"/>
                </a:solidFill>
              </a:rPr>
              <a:t>PEC 2020</a:t>
            </a:r>
            <a:br>
              <a:rPr lang="es-MX" altLang="es-MX" sz="2800" b="1" i="0" dirty="0">
                <a:solidFill>
                  <a:schemeClr val="bg1"/>
                </a:solidFill>
              </a:rPr>
            </a:br>
            <a:r>
              <a:rPr lang="es-MX" altLang="es-MX" sz="4400" i="0" dirty="0">
                <a:solidFill>
                  <a:schemeClr val="bg1"/>
                </a:solidFill>
              </a:rPr>
              <a:t> SADER (RAMO 08)</a:t>
            </a:r>
            <a:endParaRPr lang="es-ES" altLang="es-MX" sz="2800" b="1" i="0" dirty="0">
              <a:solidFill>
                <a:schemeClr val="bg1"/>
              </a:solidFill>
            </a:endParaRPr>
          </a:p>
        </p:txBody>
      </p:sp>
      <p:sp>
        <p:nvSpPr>
          <p:cNvPr id="50178" name="Rectangle 6"/>
          <p:cNvSpPr>
            <a:spLocks noGrp="1" noChangeArrowheads="1"/>
          </p:cNvSpPr>
          <p:nvPr>
            <p:ph type="sldNum" sz="quarter" idx="4"/>
          </p:nvPr>
        </p:nvSpPr>
        <p:spPr>
          <a:xfrm>
            <a:off x="4283967" y="6592267"/>
            <a:ext cx="69793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Blip>
                <a:blip r:embed="rId3"/>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3"/>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3"/>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3A3A0CAB-2674-48C3-A43D-E62157D2F5A7}" type="slidenum">
              <a:rPr kumimoji="0" lang="es-MX" altLang="es-MX" sz="1200" b="0" i="0" u="none" strike="noStrike" kern="0" cap="none" spc="0" normalizeH="0" baseline="0" noProof="0">
                <a:ln>
                  <a:noFill/>
                </a:ln>
                <a:solidFill>
                  <a:prstClr val="white"/>
                </a:solidFill>
                <a:effectLst/>
                <a:uLnTx/>
                <a:uFillTx/>
                <a:latin typeface="Arial" panose="020B0604020202020204" pitchFamily="34" charset="0"/>
                <a:ea typeface="MS PGothic" pitchFamily="34" charset="-128"/>
                <a:cs typeface="MS PGothic" pitchFamily="34" charset="-128"/>
              </a:rPr>
              <a:pPr marL="0" marR="0" lvl="0" indent="0" algn="ctr" defTabSz="914400" rtl="0" eaLnBrk="1" fontAlgn="auto" latinLnBrk="0" hangingPunct="1">
                <a:lnSpc>
                  <a:spcPct val="100000"/>
                </a:lnSpc>
                <a:spcBef>
                  <a:spcPct val="0"/>
                </a:spcBef>
                <a:spcAft>
                  <a:spcPts val="0"/>
                </a:spcAft>
                <a:buClrTx/>
                <a:buSzTx/>
                <a:buFontTx/>
                <a:buNone/>
                <a:tabLst/>
                <a:defRPr/>
              </a:pPr>
              <a:t>31</a:t>
            </a:fld>
            <a:endParaRPr kumimoji="0" lang="es-ES" altLang="es-MX" sz="1200" b="0" i="0" u="none" strike="noStrike" kern="0" cap="none" spc="0" normalizeH="0" baseline="0" noProof="0">
              <a:ln>
                <a:noFill/>
              </a:ln>
              <a:solidFill>
                <a:prstClr val="white"/>
              </a:solidFill>
              <a:effectLst/>
              <a:uLnTx/>
              <a:uFillTx/>
              <a:latin typeface="Arial" panose="020B0604020202020204" pitchFamily="34" charset="0"/>
              <a:ea typeface="MS PGothic" pitchFamily="34" charset="-128"/>
              <a:cs typeface="MS PGothic" pitchFamily="34" charset="-128"/>
            </a:endParaRPr>
          </a:p>
        </p:txBody>
      </p:sp>
      <p:sp>
        <p:nvSpPr>
          <p:cNvPr id="6" name="Text Box 6">
            <a:extLst>
              <a:ext uri="{FF2B5EF4-FFF2-40B4-BE49-F238E27FC236}">
                <a16:creationId xmlns:a16="http://schemas.microsoft.com/office/drawing/2014/main" id="{72521017-E1E4-4615-BCAE-BDDB062B2BEB}"/>
              </a:ext>
            </a:extLst>
          </p:cNvPr>
          <p:cNvSpPr txBox="1">
            <a:spLocks noChangeArrowheads="1"/>
          </p:cNvSpPr>
          <p:nvPr/>
        </p:nvSpPr>
        <p:spPr bwMode="auto">
          <a:xfrm>
            <a:off x="308159" y="5508997"/>
            <a:ext cx="65947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spcBef>
                <a:spcPct val="20000"/>
              </a:spcBef>
              <a:buBlip>
                <a:blip r:embed="rId3"/>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3"/>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3"/>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177800" marR="0" lvl="0" indent="-177800" algn="ctr" defTabSz="457200" rtl="0" eaLnBrk="1" fontAlgn="auto" latinLnBrk="0" hangingPunct="1">
              <a:lnSpc>
                <a:spcPct val="100000"/>
              </a:lnSpc>
              <a:spcBef>
                <a:spcPct val="0"/>
              </a:spcBef>
              <a:spcAft>
                <a:spcPts val="0"/>
              </a:spcAft>
              <a:buClrTx/>
              <a:buSzTx/>
              <a:buFontTx/>
              <a:buNone/>
              <a:tabLst/>
              <a:defRPr/>
            </a:pPr>
            <a:r>
              <a:rPr kumimoji="0" lang="es-MX" altLang="es-MX" sz="1600" b="1" i="0" u="none" strike="noStrike" kern="1200" cap="none" spc="0" normalizeH="0" baseline="0" noProof="0" dirty="0">
                <a:ln>
                  <a:noFill/>
                </a:ln>
                <a:solidFill>
                  <a:prstClr val="white"/>
                </a:solidFill>
                <a:effectLst/>
                <a:uLnTx/>
                <a:uFillTx/>
                <a:latin typeface="Calibri"/>
                <a:ea typeface="MS PGothic" pitchFamily="34" charset="-128"/>
              </a:rPr>
              <a:t>Elaborado en base a los resultados de la aprobación del Presupuesto de Egresos de la Federación (PEF) para el 2021 el día 10 de noviembre del 2020 y publicado en la Gaceta Parlamentaria.</a:t>
            </a:r>
          </a:p>
        </p:txBody>
      </p:sp>
    </p:spTree>
    <p:extLst>
      <p:ext uri="{BB962C8B-B14F-4D97-AF65-F5344CB8AC3E}">
        <p14:creationId xmlns:p14="http://schemas.microsoft.com/office/powerpoint/2010/main" val="28678548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71BEE12-B504-4433-8ACC-CB01D564ABEF}"/>
              </a:ext>
            </a:extLst>
          </p:cNvPr>
          <p:cNvSpPr>
            <a:spLocks noGrp="1"/>
          </p:cNvSpPr>
          <p:nvPr>
            <p:ph type="body" sz="quarter" idx="11"/>
          </p:nvPr>
        </p:nvSpPr>
        <p:spPr/>
        <p:txBody>
          <a:bodyPr/>
          <a:lstStyle/>
          <a:p>
            <a:endParaRPr lang="es-MX"/>
          </a:p>
        </p:txBody>
      </p:sp>
      <p:sp>
        <p:nvSpPr>
          <p:cNvPr id="8" name="Rectangle 2">
            <a:extLst>
              <a:ext uri="{FF2B5EF4-FFF2-40B4-BE49-F238E27FC236}">
                <a16:creationId xmlns:a16="http://schemas.microsoft.com/office/drawing/2014/main" id="{1EEF1365-4045-42A0-AFF6-6FC549124934}"/>
              </a:ext>
            </a:extLst>
          </p:cNvPr>
          <p:cNvSpPr>
            <a:spLocks noGrp="1" noChangeArrowheads="1"/>
          </p:cNvSpPr>
          <p:nvPr>
            <p:ph type="title"/>
          </p:nvPr>
        </p:nvSpPr>
        <p:spPr>
          <a:xfrm>
            <a:off x="1660642" y="274638"/>
            <a:ext cx="7483358" cy="841902"/>
          </a:xfrm>
          <a:noFill/>
        </p:spPr>
        <p:txBody>
          <a:bodyPr>
            <a:noAutofit/>
          </a:bodyPr>
          <a:lstStyle/>
          <a:p>
            <a:r>
              <a:rPr lang="es-MX" altLang="es-MX" sz="2400" b="1" dirty="0">
                <a:solidFill>
                  <a:schemeClr val="bg1"/>
                </a:solidFill>
              </a:rPr>
              <a:t>SADER (RAMO 08) EN BASE AL ANEXO 11 (PEC) </a:t>
            </a:r>
            <a:endParaRPr lang="es-ES" altLang="es-MX" sz="2400" b="1" dirty="0">
              <a:solidFill>
                <a:schemeClr val="bg1"/>
              </a:solidFill>
              <a:effectLst/>
            </a:endParaRPr>
          </a:p>
        </p:txBody>
      </p:sp>
      <p:sp>
        <p:nvSpPr>
          <p:cNvPr id="5" name="Text Box 6">
            <a:extLst>
              <a:ext uri="{FF2B5EF4-FFF2-40B4-BE49-F238E27FC236}">
                <a16:creationId xmlns:a16="http://schemas.microsoft.com/office/drawing/2014/main" id="{61416603-6941-4182-A627-932BCEE161CC}"/>
              </a:ext>
            </a:extLst>
          </p:cNvPr>
          <p:cNvSpPr txBox="1">
            <a:spLocks noChangeArrowheads="1"/>
          </p:cNvSpPr>
          <p:nvPr/>
        </p:nvSpPr>
        <p:spPr bwMode="auto">
          <a:xfrm>
            <a:off x="7796366" y="6162684"/>
            <a:ext cx="118814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MX"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rPr>
              <a:t>Continúa …</a:t>
            </a:r>
            <a:endParaRPr kumimoji="0" lang="es-ES"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endParaRPr>
          </a:p>
        </p:txBody>
      </p:sp>
      <p:pic>
        <p:nvPicPr>
          <p:cNvPr id="57390" name="Picture 46">
            <a:extLst>
              <a:ext uri="{FF2B5EF4-FFF2-40B4-BE49-F238E27FC236}">
                <a16:creationId xmlns:a16="http://schemas.microsoft.com/office/drawing/2014/main" id="{67C44BDB-E503-457E-9DAE-10967761A5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800" y="2032000"/>
            <a:ext cx="8839200" cy="402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81007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noFill/>
        </p:spPr>
        <p:txBody>
          <a:bodyPr>
            <a:noAutofit/>
          </a:bodyPr>
          <a:lstStyle/>
          <a:p>
            <a:r>
              <a:rPr lang="es-MX" altLang="es-MX" sz="2400" b="1" dirty="0">
                <a:solidFill>
                  <a:schemeClr val="bg1"/>
                </a:solidFill>
              </a:rPr>
              <a:t>SADER (RAMO 08) EN BASE AL ANEXO 11 (PEC) </a:t>
            </a:r>
            <a:endParaRPr lang="es-ES" altLang="es-MX" sz="2400" b="1" dirty="0">
              <a:solidFill>
                <a:schemeClr val="bg1"/>
              </a:solidFill>
              <a:effectLst/>
            </a:endParaRPr>
          </a:p>
        </p:txBody>
      </p:sp>
      <p:sp>
        <p:nvSpPr>
          <p:cNvPr id="3" name="Marcador de texto 2">
            <a:extLst>
              <a:ext uri="{FF2B5EF4-FFF2-40B4-BE49-F238E27FC236}">
                <a16:creationId xmlns:a16="http://schemas.microsoft.com/office/drawing/2014/main" id="{A723347C-A8C2-4BFC-B670-A2B23ECF2A93}"/>
              </a:ext>
            </a:extLst>
          </p:cNvPr>
          <p:cNvSpPr>
            <a:spLocks noGrp="1"/>
          </p:cNvSpPr>
          <p:nvPr>
            <p:ph type="body" sz="quarter" idx="11"/>
          </p:nvPr>
        </p:nvSpPr>
        <p:spPr/>
        <p:txBody>
          <a:bodyPr/>
          <a:lstStyle/>
          <a:p>
            <a:endParaRPr lang="es-MX"/>
          </a:p>
        </p:txBody>
      </p:sp>
      <p:sp>
        <p:nvSpPr>
          <p:cNvPr id="6" name="Text Box 6">
            <a:extLst>
              <a:ext uri="{FF2B5EF4-FFF2-40B4-BE49-F238E27FC236}">
                <a16:creationId xmlns:a16="http://schemas.microsoft.com/office/drawing/2014/main" id="{2E76C99B-A4CE-4160-8ED8-666B6DC1333C}"/>
              </a:ext>
            </a:extLst>
          </p:cNvPr>
          <p:cNvSpPr txBox="1">
            <a:spLocks noChangeArrowheads="1"/>
          </p:cNvSpPr>
          <p:nvPr/>
        </p:nvSpPr>
        <p:spPr bwMode="auto">
          <a:xfrm>
            <a:off x="215900" y="1498152"/>
            <a:ext cx="1562884" cy="314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MX"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rPr>
              <a:t>Continuación …</a:t>
            </a:r>
            <a:endParaRPr kumimoji="0" lang="es-ES" altLang="es-MX" sz="1400" b="1" i="0" u="none" strike="noStrike" kern="1200" cap="none" spc="0" normalizeH="0" baseline="0" noProof="0" dirty="0">
              <a:ln>
                <a:noFill/>
              </a:ln>
              <a:solidFill>
                <a:prstClr val="black"/>
              </a:solidFill>
              <a:effectLst/>
              <a:uLnTx/>
              <a:uFillTx/>
              <a:latin typeface="Arial" panose="020B0604020202020204" pitchFamily="34" charset="0"/>
              <a:ea typeface="MS PGothic" pitchFamily="34" charset="-128"/>
            </a:endParaRPr>
          </a:p>
        </p:txBody>
      </p:sp>
      <p:pic>
        <p:nvPicPr>
          <p:cNvPr id="54318" name="Picture 46">
            <a:extLst>
              <a:ext uri="{FF2B5EF4-FFF2-40B4-BE49-F238E27FC236}">
                <a16:creationId xmlns:a16="http://schemas.microsoft.com/office/drawing/2014/main" id="{D97429D6-FCF6-44DD-94FB-7DB97E8407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900" y="1943100"/>
            <a:ext cx="88392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5657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5"/>
          <p:cNvSpPr>
            <a:spLocks noGrp="1" noChangeArrowheads="1"/>
          </p:cNvSpPr>
          <p:nvPr>
            <p:ph type="title"/>
          </p:nvPr>
        </p:nvSpPr>
        <p:spPr>
          <a:noFill/>
        </p:spPr>
        <p:txBody>
          <a:bodyPr>
            <a:noAutofit/>
          </a:bodyPr>
          <a:lstStyle/>
          <a:p>
            <a:pPr eaLnBrk="1" hangingPunct="1"/>
            <a:r>
              <a:rPr lang="es-ES_tradnl" altLang="es-MX" sz="2400" b="1" dirty="0">
                <a:solidFill>
                  <a:schemeClr val="bg1"/>
                </a:solidFill>
                <a:effectLst/>
              </a:rPr>
              <a:t>RESULTADOS PARA EL GASTO NETO TOTAL, EL PEC Y LA SADER *</a:t>
            </a:r>
            <a:endParaRPr lang="es-ES" altLang="es-MX" sz="2400" b="1" dirty="0">
              <a:solidFill>
                <a:schemeClr val="bg1"/>
              </a:solidFill>
              <a:effectLst/>
            </a:endParaRPr>
          </a:p>
        </p:txBody>
      </p:sp>
      <p:sp>
        <p:nvSpPr>
          <p:cNvPr id="3" name="Marcador de texto 2">
            <a:extLst>
              <a:ext uri="{FF2B5EF4-FFF2-40B4-BE49-F238E27FC236}">
                <a16:creationId xmlns:a16="http://schemas.microsoft.com/office/drawing/2014/main" id="{06AE3B13-B27A-4008-8CFB-E9E0114389CA}"/>
              </a:ext>
            </a:extLst>
          </p:cNvPr>
          <p:cNvSpPr>
            <a:spLocks noGrp="1"/>
          </p:cNvSpPr>
          <p:nvPr>
            <p:ph type="body" sz="quarter" idx="11"/>
          </p:nvPr>
        </p:nvSpPr>
        <p:spPr/>
        <p:txBody>
          <a:bodyPr/>
          <a:lstStyle/>
          <a:p>
            <a:endParaRPr lang="es-ES"/>
          </a:p>
        </p:txBody>
      </p:sp>
      <p:sp>
        <p:nvSpPr>
          <p:cNvPr id="6" name="Rectángulo 5">
            <a:extLst>
              <a:ext uri="{FF2B5EF4-FFF2-40B4-BE49-F238E27FC236}">
                <a16:creationId xmlns:a16="http://schemas.microsoft.com/office/drawing/2014/main" id="{8719130B-E9B5-4DAC-9787-B84281AA2B9C}"/>
              </a:ext>
            </a:extLst>
          </p:cNvPr>
          <p:cNvSpPr/>
          <p:nvPr/>
        </p:nvSpPr>
        <p:spPr>
          <a:xfrm>
            <a:off x="62368" y="4163480"/>
            <a:ext cx="8973475" cy="461665"/>
          </a:xfrm>
          <a:prstGeom prst="rect">
            <a:avLst/>
          </a:prstGeom>
        </p:spPr>
        <p:txBody>
          <a:bodyPr wrap="square">
            <a:spAutoFit/>
          </a:bodyPr>
          <a:lstStyle/>
          <a:p>
            <a:pPr algn="just"/>
            <a:r>
              <a:rPr lang="es-MX" sz="1200" b="1" kern="0" dirty="0">
                <a:solidFill>
                  <a:sysClr val="windowText" lastClr="000000"/>
                </a:solidFill>
              </a:rPr>
              <a:t>*/ Comparativo en base a los Anexos 1  (Gasto Neto Total) y 11 de los PEF .</a:t>
            </a:r>
          </a:p>
          <a:p>
            <a:pPr algn="just"/>
            <a:r>
              <a:rPr lang="es-ES" sz="1200" dirty="0"/>
              <a:t>.</a:t>
            </a:r>
          </a:p>
        </p:txBody>
      </p:sp>
      <p:pic>
        <p:nvPicPr>
          <p:cNvPr id="36982" name="Picture 118">
            <a:extLst>
              <a:ext uri="{FF2B5EF4-FFF2-40B4-BE49-F238E27FC236}">
                <a16:creationId xmlns:a16="http://schemas.microsoft.com/office/drawing/2014/main" id="{5767A12D-20D1-4D1A-9A0E-A256AE31D4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1562100"/>
            <a:ext cx="8851900" cy="250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2718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áfico 4">
            <a:extLst>
              <a:ext uri="{FF2B5EF4-FFF2-40B4-BE49-F238E27FC236}">
                <a16:creationId xmlns:a16="http://schemas.microsoft.com/office/drawing/2014/main" id="{C1C529D5-A64B-4467-9114-AC6F41D7FBE5}"/>
              </a:ext>
            </a:extLst>
          </p:cNvPr>
          <p:cNvGraphicFramePr/>
          <p:nvPr>
            <p:extLst>
              <p:ext uri="{D42A27DB-BD31-4B8C-83A1-F6EECF244321}">
                <p14:modId xmlns:p14="http://schemas.microsoft.com/office/powerpoint/2010/main" val="2969551110"/>
              </p:ext>
            </p:extLst>
          </p:nvPr>
        </p:nvGraphicFramePr>
        <p:xfrm>
          <a:off x="1083696" y="2057400"/>
          <a:ext cx="7165781" cy="3886199"/>
        </p:xfrm>
        <a:graphic>
          <a:graphicData uri="http://schemas.openxmlformats.org/drawingml/2006/chart">
            <c:chart xmlns:c="http://schemas.openxmlformats.org/drawingml/2006/chart" xmlns:r="http://schemas.openxmlformats.org/officeDocument/2006/relationships" r:id="rId2"/>
          </a:graphicData>
        </a:graphic>
      </p:graphicFrame>
      <p:sp>
        <p:nvSpPr>
          <p:cNvPr id="13315" name="Rectangle 5"/>
          <p:cNvSpPr>
            <a:spLocks noGrp="1" noChangeArrowheads="1"/>
          </p:cNvSpPr>
          <p:nvPr>
            <p:ph type="title"/>
          </p:nvPr>
        </p:nvSpPr>
        <p:spPr>
          <a:xfrm>
            <a:off x="1660642" y="274638"/>
            <a:ext cx="7483358" cy="841902"/>
          </a:xfrm>
          <a:noFill/>
        </p:spPr>
        <p:txBody>
          <a:bodyPr/>
          <a:lstStyle/>
          <a:p>
            <a:pPr eaLnBrk="1" hangingPunct="1"/>
            <a:r>
              <a:rPr lang="es-ES_tradnl" altLang="es-MX" b="1" dirty="0">
                <a:solidFill>
                  <a:schemeClr val="bg1"/>
                </a:solidFill>
                <a:effectLst/>
              </a:rPr>
              <a:t>CAMBIOS EN EL PEF 2021 vs 2020</a:t>
            </a:r>
            <a:endParaRPr lang="es-ES" altLang="es-MX" b="1" dirty="0">
              <a:solidFill>
                <a:schemeClr val="bg1"/>
              </a:solidFill>
              <a:effectLst/>
            </a:endParaRPr>
          </a:p>
        </p:txBody>
      </p:sp>
      <p:sp>
        <p:nvSpPr>
          <p:cNvPr id="2" name="Marcador de texto 1">
            <a:extLst>
              <a:ext uri="{FF2B5EF4-FFF2-40B4-BE49-F238E27FC236}">
                <a16:creationId xmlns:a16="http://schemas.microsoft.com/office/drawing/2014/main" id="{1E2BFA2A-FCC9-4879-A458-0B8C24842FA8}"/>
              </a:ext>
            </a:extLst>
          </p:cNvPr>
          <p:cNvSpPr>
            <a:spLocks noGrp="1"/>
          </p:cNvSpPr>
          <p:nvPr>
            <p:ph type="body" sz="quarter" idx="11"/>
          </p:nvPr>
        </p:nvSpPr>
        <p:spPr/>
        <p:txBody>
          <a:bodyPr/>
          <a:lstStyle/>
          <a:p>
            <a:endParaRPr lang="es-MX" dirty="0"/>
          </a:p>
        </p:txBody>
      </p:sp>
      <p:sp>
        <p:nvSpPr>
          <p:cNvPr id="10245" name="2 CuadroTexto"/>
          <p:cNvSpPr txBox="1">
            <a:spLocks noChangeArrowheads="1"/>
          </p:cNvSpPr>
          <p:nvPr/>
        </p:nvSpPr>
        <p:spPr bwMode="auto">
          <a:xfrm>
            <a:off x="3370582" y="4557863"/>
            <a:ext cx="3200398" cy="338554"/>
          </a:xfrm>
          <a:prstGeom prst="rect">
            <a:avLst/>
          </a:prstGeom>
          <a:noFill/>
          <a:ln w="9525">
            <a:noFill/>
            <a:miter lim="800000"/>
            <a:headEnd/>
            <a:tailEnd/>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1600" b="1" i="0" u="none" strike="noStrike" kern="0" cap="none" spc="0" normalizeH="0" baseline="0" noProof="0" dirty="0">
                <a:ln>
                  <a:noFill/>
                </a:ln>
                <a:solidFill>
                  <a:sysClr val="windowText" lastClr="000000"/>
                </a:solidFill>
                <a:effectLst/>
                <a:uLnTx/>
                <a:uFillTx/>
                <a:latin typeface="+mn-lt"/>
                <a:cs typeface="+mn-cs"/>
              </a:rPr>
              <a:t>Gasto </a:t>
            </a:r>
            <a:r>
              <a:rPr lang="es-MX" sz="1600" b="1" kern="0" dirty="0">
                <a:solidFill>
                  <a:sysClr val="windowText" lastClr="000000"/>
                </a:solidFill>
              </a:rPr>
              <a:t>N</a:t>
            </a:r>
            <a:r>
              <a:rPr kumimoji="0" lang="es-MX" sz="1600" b="1" i="0" u="none" strike="noStrike" kern="0" cap="none" spc="0" normalizeH="0" baseline="0" noProof="0" dirty="0" err="1">
                <a:ln>
                  <a:noFill/>
                </a:ln>
                <a:solidFill>
                  <a:sysClr val="windowText" lastClr="000000"/>
                </a:solidFill>
                <a:effectLst/>
                <a:uLnTx/>
                <a:uFillTx/>
                <a:latin typeface="+mn-lt"/>
                <a:cs typeface="+mn-cs"/>
              </a:rPr>
              <a:t>eto</a:t>
            </a:r>
            <a:r>
              <a:rPr kumimoji="0" lang="es-MX" sz="1600" b="1" i="0" u="none" strike="noStrike" kern="0" cap="none" spc="0" normalizeH="0" baseline="0" noProof="0" dirty="0">
                <a:ln>
                  <a:noFill/>
                </a:ln>
                <a:solidFill>
                  <a:sysClr val="windowText" lastClr="000000"/>
                </a:solidFill>
                <a:effectLst/>
                <a:uLnTx/>
                <a:uFillTx/>
                <a:latin typeface="+mn-lt"/>
                <a:cs typeface="+mn-cs"/>
              </a:rPr>
              <a:t> Total del Gobierno</a:t>
            </a:r>
          </a:p>
        </p:txBody>
      </p:sp>
      <p:sp>
        <p:nvSpPr>
          <p:cNvPr id="10246" name="7 CuadroTexto"/>
          <p:cNvSpPr txBox="1">
            <a:spLocks noChangeArrowheads="1"/>
          </p:cNvSpPr>
          <p:nvPr/>
        </p:nvSpPr>
        <p:spPr bwMode="auto">
          <a:xfrm>
            <a:off x="3610155" y="3510681"/>
            <a:ext cx="3145413" cy="323165"/>
          </a:xfrm>
          <a:prstGeom prst="rect">
            <a:avLst/>
          </a:prstGeom>
          <a:noFill/>
          <a:ln w="9525">
            <a:noFill/>
            <a:miter lim="800000"/>
            <a:headEnd/>
            <a:tailEnd/>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1500" b="1" i="0" u="none" strike="noStrike" kern="0" cap="none" spc="0" normalizeH="0" baseline="0" noProof="0" dirty="0">
                <a:ln>
                  <a:noFill/>
                </a:ln>
                <a:solidFill>
                  <a:sysClr val="windowText" lastClr="000000"/>
                </a:solidFill>
                <a:effectLst/>
                <a:uLnTx/>
                <a:uFillTx/>
                <a:latin typeface="+mn-lt"/>
                <a:cs typeface="+mn-cs"/>
              </a:rPr>
              <a:t>Programa Especial Concurrente (PEC)</a:t>
            </a:r>
          </a:p>
        </p:txBody>
      </p:sp>
      <p:sp>
        <p:nvSpPr>
          <p:cNvPr id="10247" name="8 CuadroTexto"/>
          <p:cNvSpPr txBox="1">
            <a:spLocks noChangeArrowheads="1"/>
          </p:cNvSpPr>
          <p:nvPr/>
        </p:nvSpPr>
        <p:spPr bwMode="auto">
          <a:xfrm>
            <a:off x="3643709" y="2536670"/>
            <a:ext cx="2045753" cy="400110"/>
          </a:xfrm>
          <a:prstGeom prst="rect">
            <a:avLst/>
          </a:prstGeom>
          <a:noFill/>
          <a:ln w="9525">
            <a:noFill/>
            <a:miter lim="800000"/>
            <a:headEnd/>
            <a:tailEnd/>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2000" b="1" i="0" u="none" strike="noStrike" kern="0" cap="none" spc="0" normalizeH="0" baseline="0" noProof="0" dirty="0">
                <a:ln>
                  <a:noFill/>
                </a:ln>
                <a:solidFill>
                  <a:sysClr val="windowText" lastClr="000000"/>
                </a:solidFill>
                <a:effectLst/>
                <a:uLnTx/>
                <a:uFillTx/>
                <a:latin typeface="+mn-lt"/>
                <a:cs typeface="+mn-cs"/>
              </a:rPr>
              <a:t>SADER (Ramo 08)</a:t>
            </a:r>
          </a:p>
        </p:txBody>
      </p:sp>
      <p:sp>
        <p:nvSpPr>
          <p:cNvPr id="10248" name="3 CuadroTexto"/>
          <p:cNvSpPr txBox="1">
            <a:spLocks noChangeArrowheads="1"/>
          </p:cNvSpPr>
          <p:nvPr/>
        </p:nvSpPr>
        <p:spPr bwMode="auto">
          <a:xfrm>
            <a:off x="2173064" y="1520266"/>
            <a:ext cx="6019597" cy="369332"/>
          </a:xfrm>
          <a:prstGeom prst="rect">
            <a:avLst/>
          </a:prstGeom>
          <a:noFill/>
          <a:ln w="9525">
            <a:noFill/>
            <a:miter lim="800000"/>
            <a:headEnd/>
            <a:tailEnd/>
          </a:ln>
        </p:spPr>
        <p:txBody>
          <a:bodyPr wrap="none">
            <a:spAutoFit/>
          </a:bodyPr>
          <a:lstStyle/>
          <a:p>
            <a:pPr lvl="0" algn="ctr" defTabSz="914400">
              <a:defRPr/>
            </a:pPr>
            <a:r>
              <a:rPr lang="es-MX" b="1" kern="0" dirty="0">
                <a:solidFill>
                  <a:sysClr val="windowText" lastClr="000000"/>
                </a:solidFill>
                <a:latin typeface="Arial" panose="020B0604020202020204" pitchFamily="34" charset="0"/>
                <a:cs typeface="Arial" panose="020B0604020202020204" pitchFamily="34" charset="0"/>
              </a:rPr>
              <a:t>Variaciones</a:t>
            </a:r>
            <a:r>
              <a:rPr kumimoji="0" lang="es-MX"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 del </a:t>
            </a:r>
            <a:r>
              <a:rPr lang="es-MX" b="1" kern="0" dirty="0">
                <a:solidFill>
                  <a:sysClr val="windowText" lastClr="000000"/>
                </a:solidFill>
                <a:latin typeface="Arial" panose="020B0604020202020204" pitchFamily="34" charset="0"/>
                <a:cs typeface="Arial" panose="020B0604020202020204" pitchFamily="34" charset="0"/>
              </a:rPr>
              <a:t>PEF 2021 vs. PEF 2020 aprobados.</a:t>
            </a:r>
            <a:endParaRPr kumimoji="0" lang="es-MX"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8" name="7 CuadroTexto"/>
          <p:cNvSpPr txBox="1"/>
          <p:nvPr/>
        </p:nvSpPr>
        <p:spPr>
          <a:xfrm>
            <a:off x="753760" y="6149122"/>
            <a:ext cx="6527749"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1600" b="1" i="0" u="none" strike="noStrike" kern="0" cap="none" spc="0" normalizeH="0" baseline="0" noProof="0" dirty="0">
                <a:ln>
                  <a:noFill/>
                </a:ln>
                <a:solidFill>
                  <a:sysClr val="windowText" lastClr="000000"/>
                </a:solidFill>
                <a:effectLst/>
                <a:uLnTx/>
                <a:uFillTx/>
              </a:rPr>
              <a:t>*/ Comparativo en base a los Anexos 1  (</a:t>
            </a:r>
            <a:r>
              <a:rPr lang="es-MX" sz="1600" b="1" kern="0" dirty="0">
                <a:solidFill>
                  <a:sysClr val="windowText" lastClr="000000"/>
                </a:solidFill>
              </a:rPr>
              <a:t>G</a:t>
            </a:r>
            <a:r>
              <a:rPr kumimoji="0" lang="es-MX" sz="1600" b="1" i="0" u="none" strike="noStrike" kern="0" cap="none" spc="0" normalizeH="0" baseline="0" noProof="0" dirty="0" err="1">
                <a:ln>
                  <a:noFill/>
                </a:ln>
                <a:solidFill>
                  <a:sysClr val="windowText" lastClr="000000"/>
                </a:solidFill>
                <a:effectLst/>
                <a:uLnTx/>
                <a:uFillTx/>
              </a:rPr>
              <a:t>asto</a:t>
            </a:r>
            <a:r>
              <a:rPr kumimoji="0" lang="es-MX" sz="1600" b="1" i="0" u="none" strike="noStrike" kern="0" cap="none" spc="0" normalizeH="0" baseline="0" noProof="0" dirty="0">
                <a:ln>
                  <a:noFill/>
                </a:ln>
                <a:solidFill>
                  <a:sysClr val="windowText" lastClr="000000"/>
                </a:solidFill>
                <a:effectLst/>
                <a:uLnTx/>
                <a:uFillTx/>
              </a:rPr>
              <a:t> Neto Total) y 11 de los PEF .</a:t>
            </a:r>
          </a:p>
        </p:txBody>
      </p:sp>
    </p:spTree>
    <p:extLst>
      <p:ext uri="{BB962C8B-B14F-4D97-AF65-F5344CB8AC3E}">
        <p14:creationId xmlns:p14="http://schemas.microsoft.com/office/powerpoint/2010/main" val="3011490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5"/>
          <p:cNvSpPr>
            <a:spLocks noGrp="1" noChangeArrowheads="1"/>
          </p:cNvSpPr>
          <p:nvPr>
            <p:ph type="title"/>
          </p:nvPr>
        </p:nvSpPr>
        <p:spPr>
          <a:noFill/>
        </p:spPr>
        <p:txBody>
          <a:bodyPr>
            <a:noAutofit/>
          </a:bodyPr>
          <a:lstStyle/>
          <a:p>
            <a:pPr eaLnBrk="1" hangingPunct="1"/>
            <a:r>
              <a:rPr lang="es-ES_tradnl" altLang="es-MX" sz="2400" b="1" dirty="0">
                <a:solidFill>
                  <a:schemeClr val="bg1"/>
                </a:solidFill>
                <a:latin typeface="Arial" panose="020B0604020202020204" pitchFamily="34" charset="0"/>
                <a:cs typeface="Arial" panose="020B0604020202020204" pitchFamily="34" charset="0"/>
              </a:rPr>
              <a:t>PRESUPUESTO POR RAMOS ADMINISTRATIVOS</a:t>
            </a:r>
            <a:br>
              <a:rPr lang="es-ES_tradnl" altLang="es-MX" sz="2400" b="1" dirty="0">
                <a:solidFill>
                  <a:schemeClr val="bg1"/>
                </a:solidFill>
                <a:latin typeface="Arial" panose="020B0604020202020204" pitchFamily="34" charset="0"/>
                <a:cs typeface="Arial" panose="020B0604020202020204" pitchFamily="34" charset="0"/>
              </a:rPr>
            </a:br>
            <a:r>
              <a:rPr lang="es-ES_tradnl" altLang="es-MX" sz="2400" b="1" dirty="0">
                <a:latin typeface="Arial" panose="020B0604020202020204" pitchFamily="34" charset="0"/>
                <a:cs typeface="Arial" panose="020B0604020202020204" pitchFamily="34" charset="0"/>
              </a:rPr>
              <a:t>(</a:t>
            </a:r>
            <a:r>
              <a:rPr lang="es-ES_tradnl" altLang="es-MX" sz="2400" b="1">
                <a:latin typeface="Arial" panose="020B0604020202020204" pitchFamily="34" charset="0"/>
                <a:cs typeface="Arial" panose="020B0604020202020204" pitchFamily="34" charset="0"/>
              </a:rPr>
              <a:t>GASTO PROGRAMABLE</a:t>
            </a:r>
            <a:r>
              <a:rPr lang="es-ES_tradnl" altLang="es-MX" sz="2400" b="1" dirty="0">
                <a:latin typeface="Arial" panose="020B0604020202020204" pitchFamily="34" charset="0"/>
                <a:cs typeface="Arial" panose="020B0604020202020204" pitchFamily="34" charset="0"/>
              </a:rPr>
              <a:t>)</a:t>
            </a:r>
            <a:endParaRPr lang="es-ES" altLang="es-MX" sz="2400" b="1" dirty="0">
              <a:solidFill>
                <a:schemeClr val="bg1"/>
              </a:solidFill>
              <a:latin typeface="Arial" panose="020B0604020202020204" pitchFamily="34" charset="0"/>
              <a:cs typeface="Arial" panose="020B0604020202020204" pitchFamily="34" charset="0"/>
            </a:endParaRPr>
          </a:p>
        </p:txBody>
      </p:sp>
      <p:sp>
        <p:nvSpPr>
          <p:cNvPr id="2" name="Marcador de texto 1">
            <a:extLst>
              <a:ext uri="{FF2B5EF4-FFF2-40B4-BE49-F238E27FC236}">
                <a16:creationId xmlns:a16="http://schemas.microsoft.com/office/drawing/2014/main" id="{DCF86D7E-1204-4F48-98C5-748EFC4F52FD}"/>
              </a:ext>
            </a:extLst>
          </p:cNvPr>
          <p:cNvSpPr>
            <a:spLocks noGrp="1"/>
          </p:cNvSpPr>
          <p:nvPr>
            <p:ph type="body" sz="quarter" idx="11"/>
          </p:nvPr>
        </p:nvSpPr>
        <p:spPr/>
        <p:txBody>
          <a:bodyPr/>
          <a:lstStyle/>
          <a:p>
            <a:endParaRPr lang="es-MX"/>
          </a:p>
        </p:txBody>
      </p:sp>
      <p:sp>
        <p:nvSpPr>
          <p:cNvPr id="4" name="Text Box 5"/>
          <p:cNvSpPr txBox="1">
            <a:spLocks noChangeArrowheads="1"/>
          </p:cNvSpPr>
          <p:nvPr/>
        </p:nvSpPr>
        <p:spPr bwMode="auto">
          <a:xfrm>
            <a:off x="635342" y="1394521"/>
            <a:ext cx="7899734"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1200150" indent="-45720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342900" marR="0" lvl="0" indent="-342900" algn="just" defTabSz="914400" rtl="0" eaLnBrk="1" fontAlgn="auto" latinLnBrk="0" hangingPunct="1">
              <a:lnSpc>
                <a:spcPct val="100000"/>
              </a:lnSpc>
              <a:spcBef>
                <a:spcPct val="0"/>
              </a:spcBef>
              <a:spcAft>
                <a:spcPts val="0"/>
              </a:spcAft>
              <a:buClrTx/>
              <a:buSzTx/>
              <a:buFont typeface="Wingdings" panose="05000000000000000000" pitchFamily="2" charset="2"/>
              <a:buChar char="q"/>
              <a:tabLst/>
              <a:defRPr/>
            </a:pPr>
            <a:r>
              <a:rPr kumimoji="0" lang="es-MX" altLang="es-MX"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Los recursos que se aprobaron en </a:t>
            </a:r>
            <a:r>
              <a:rPr kumimoji="0" lang="es-MX" altLang="es-MX"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el Gasto Programable para los Ramos Administrativos el 2021</a:t>
            </a:r>
            <a:r>
              <a:rPr kumimoji="0" lang="es-MX" altLang="es-MX"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son de </a:t>
            </a:r>
            <a:r>
              <a:rPr kumimoji="0" lang="es-MX" altLang="es-MX"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1.246 billones de pesos</a:t>
            </a:r>
            <a:r>
              <a:rPr kumimoji="0" lang="es-MX" altLang="es-MX"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en comparación con 1.148 billones de pesos aprobados </a:t>
            </a:r>
            <a:r>
              <a:rPr lang="es-MX" altLang="es-MX" sz="1800" kern="0" dirty="0">
                <a:solidFill>
                  <a:prstClr val="black"/>
                </a:solidFill>
                <a:latin typeface="Arial" panose="020B0604020202020204" pitchFamily="34" charset="0"/>
                <a:cs typeface="Arial" panose="020B0604020202020204" pitchFamily="34" charset="0"/>
              </a:rPr>
              <a:t>el presente año</a:t>
            </a:r>
            <a:r>
              <a:rPr kumimoji="0" lang="es-MX" altLang="es-MX"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lo que representa </a:t>
            </a:r>
            <a:r>
              <a:rPr lang="es-MX" altLang="es-MX" sz="1800" kern="0" dirty="0">
                <a:solidFill>
                  <a:prstClr val="black"/>
                </a:solidFill>
                <a:latin typeface="Arial" panose="020B0604020202020204" pitchFamily="34" charset="0"/>
                <a:cs typeface="Arial" panose="020B0604020202020204" pitchFamily="34" charset="0"/>
              </a:rPr>
              <a:t>97,843</a:t>
            </a:r>
            <a:r>
              <a:rPr kumimoji="0" lang="es-MX" altLang="es-MX"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millones de pesos adicionales, equivalente a un incremento del </a:t>
            </a:r>
            <a:r>
              <a:rPr kumimoji="0" lang="es-MX" altLang="es-MX"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8.52%.</a:t>
            </a:r>
          </a:p>
          <a:p>
            <a:pPr marL="342900" marR="0" lvl="0" indent="-342900" algn="just" defTabSz="914400" rtl="0" eaLnBrk="1" fontAlgn="auto" latinLnBrk="0" hangingPunct="1">
              <a:lnSpc>
                <a:spcPct val="100000"/>
              </a:lnSpc>
              <a:spcBef>
                <a:spcPct val="0"/>
              </a:spcBef>
              <a:spcAft>
                <a:spcPts val="0"/>
              </a:spcAft>
              <a:buClrTx/>
              <a:buSzTx/>
              <a:buFont typeface="Wingdings" panose="05000000000000000000" pitchFamily="2" charset="2"/>
              <a:buChar char="q"/>
              <a:tabLst/>
              <a:defRPr/>
            </a:pPr>
            <a:endParaRPr kumimoji="0" lang="es-MX" altLang="es-MX"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algn="just" defTabSz="914400" rtl="0" eaLnBrk="1" fontAlgn="auto" latinLnBrk="0" hangingPunct="1">
              <a:lnSpc>
                <a:spcPct val="100000"/>
              </a:lnSpc>
              <a:spcBef>
                <a:spcPct val="0"/>
              </a:spcBef>
              <a:spcAft>
                <a:spcPts val="0"/>
              </a:spcAft>
              <a:buClrTx/>
              <a:buSzTx/>
              <a:buFont typeface="Wingdings" panose="05000000000000000000" pitchFamily="2" charset="2"/>
              <a:buChar char="q"/>
              <a:tabLst/>
              <a:defRPr/>
            </a:pPr>
            <a:r>
              <a:rPr kumimoji="0" lang="es-MX" altLang="es-MX"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Para la mayor parte de los Ramos Administrativos del Gasto Programable, o bien registraron decrementos, o </a:t>
            </a:r>
            <a:r>
              <a:rPr lang="es-MX" altLang="es-MX" sz="1800" kern="0" dirty="0">
                <a:solidFill>
                  <a:prstClr val="black"/>
                </a:solidFill>
                <a:latin typeface="Arial" panose="020B0604020202020204" pitchFamily="34" charset="0"/>
                <a:cs typeface="Arial" panose="020B0604020202020204" pitchFamily="34" charset="0"/>
              </a:rPr>
              <a:t>bien </a:t>
            </a:r>
            <a:r>
              <a:rPr kumimoji="0" lang="es-MX" altLang="es-MX"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tuvieron mejoras modestas menores al 5% como en el caso de la SADER (3.6%).</a:t>
            </a:r>
          </a:p>
          <a:p>
            <a:pPr marL="342900" marR="0" lvl="0" indent="-342900" algn="just" defTabSz="914400" rtl="0" eaLnBrk="1" fontAlgn="auto" latinLnBrk="0" hangingPunct="1">
              <a:lnSpc>
                <a:spcPct val="100000"/>
              </a:lnSpc>
              <a:spcBef>
                <a:spcPct val="0"/>
              </a:spcBef>
              <a:spcAft>
                <a:spcPts val="0"/>
              </a:spcAft>
              <a:buClrTx/>
              <a:buSzTx/>
              <a:buFont typeface="Wingdings" panose="05000000000000000000" pitchFamily="2" charset="2"/>
              <a:buChar char="q"/>
              <a:tabLst/>
              <a:defRPr/>
            </a:pPr>
            <a:endParaRPr kumimoji="0" lang="es-MX" altLang="es-MX"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342900" indent="-342900" algn="just" defTabSz="914400">
              <a:spcBef>
                <a:spcPct val="0"/>
              </a:spcBef>
              <a:buFont typeface="Wingdings" panose="05000000000000000000" pitchFamily="2" charset="2"/>
              <a:buChar char="q"/>
              <a:defRPr/>
            </a:pPr>
            <a:r>
              <a:rPr kumimoji="0" lang="es-MX" altLang="es-MX"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Las únicas dependencias con </a:t>
            </a:r>
            <a:r>
              <a:rPr kumimoji="0" lang="es-MX" altLang="es-MX"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incrementos importantes </a:t>
            </a:r>
            <a:r>
              <a:rPr kumimoji="0" lang="es-MX" altLang="es-MX"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fueron las siguientes: </a:t>
            </a:r>
            <a:r>
              <a:rPr kumimoji="0" lang="es-MX" altLang="es-MX"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Turismo (66.98%)</a:t>
            </a:r>
            <a:r>
              <a:rPr kumimoji="0" lang="es-MX" altLang="es-MX" sz="180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r>
              <a:rPr kumimoji="0" lang="es-MX" altLang="es-MX"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s-ES" altLang="es-MX"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Desarrollo Agrario, Territorial y Urbano (51.97%) </a:t>
            </a:r>
            <a:r>
              <a:rPr kumimoji="0" lang="es-ES" altLang="es-MX" sz="180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y la </a:t>
            </a:r>
            <a:r>
              <a:rPr kumimoji="0" lang="es-ES" altLang="es-MX"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Defensa Nacional (19.71%)</a:t>
            </a:r>
            <a:r>
              <a:rPr kumimoji="0" lang="es-MX" altLang="es-MX"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a:p>
            <a:pPr marL="342900" indent="-342900" algn="just" defTabSz="914400">
              <a:spcBef>
                <a:spcPct val="0"/>
              </a:spcBef>
              <a:buFont typeface="Wingdings" panose="05000000000000000000" pitchFamily="2" charset="2"/>
              <a:buChar char="q"/>
              <a:defRPr/>
            </a:pPr>
            <a:endParaRPr lang="es-MX" altLang="es-MX" sz="1800" b="1" kern="0" dirty="0">
              <a:solidFill>
                <a:prstClr val="black"/>
              </a:solidFill>
              <a:latin typeface="Arial" panose="020B0604020202020204" pitchFamily="34" charset="0"/>
              <a:cs typeface="Arial" panose="020B0604020202020204" pitchFamily="34" charset="0"/>
            </a:endParaRPr>
          </a:p>
          <a:p>
            <a:pPr marL="342900" indent="-342900" algn="just" defTabSz="914400">
              <a:spcBef>
                <a:spcPct val="0"/>
              </a:spcBef>
              <a:buFont typeface="Wingdings" panose="05000000000000000000" pitchFamily="2" charset="2"/>
              <a:buChar char="q"/>
              <a:defRPr/>
            </a:pPr>
            <a:r>
              <a:rPr lang="es-MX" altLang="es-MX" sz="1800" kern="0" dirty="0">
                <a:solidFill>
                  <a:prstClr val="black"/>
                </a:solidFill>
                <a:latin typeface="Arial" panose="020B0604020202020204" pitchFamily="34" charset="0"/>
                <a:cs typeface="Arial" panose="020B0604020202020204" pitchFamily="34" charset="0"/>
              </a:rPr>
              <a:t>Los </a:t>
            </a:r>
            <a:r>
              <a:rPr kumimoji="0" lang="es-MX" altLang="es-MX" sz="180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incrementos importantes están vinculados a proyectos prioritarios del actual gobierno como el </a:t>
            </a:r>
            <a:r>
              <a:rPr kumimoji="0" lang="es-MX" altLang="es-MX"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Tren Maya (Turismo)</a:t>
            </a:r>
            <a:r>
              <a:rPr kumimoji="0" lang="es-MX" altLang="es-MX" sz="180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y al aeropuerto de </a:t>
            </a:r>
            <a:r>
              <a:rPr kumimoji="0" lang="es-MX" altLang="es-MX"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Santa Lucía (SEDENA).</a:t>
            </a:r>
          </a:p>
        </p:txBody>
      </p:sp>
    </p:spTree>
    <p:extLst>
      <p:ext uri="{BB962C8B-B14F-4D97-AF65-F5344CB8AC3E}">
        <p14:creationId xmlns:p14="http://schemas.microsoft.com/office/powerpoint/2010/main" val="277244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5"/>
          <p:cNvSpPr>
            <a:spLocks noGrp="1" noChangeArrowheads="1"/>
          </p:cNvSpPr>
          <p:nvPr>
            <p:ph type="title"/>
          </p:nvPr>
        </p:nvSpPr>
        <p:spPr>
          <a:xfrm>
            <a:off x="1660642" y="250858"/>
            <a:ext cx="7483358" cy="841902"/>
          </a:xfrm>
          <a:noFill/>
        </p:spPr>
        <p:txBody>
          <a:bodyPr>
            <a:noAutofit/>
          </a:bodyPr>
          <a:lstStyle/>
          <a:p>
            <a:pPr eaLnBrk="1" hangingPunct="1"/>
            <a:r>
              <a:rPr lang="es-ES_tradnl" altLang="es-MX" sz="2400" b="1" dirty="0">
                <a:solidFill>
                  <a:schemeClr val="bg1"/>
                </a:solidFill>
              </a:rPr>
              <a:t>PRESUPUESTO POR RAMOS ADMINISTRATIVOS</a:t>
            </a:r>
            <a:br>
              <a:rPr lang="es-ES_tradnl" altLang="es-MX" sz="2400" b="1" dirty="0">
                <a:solidFill>
                  <a:schemeClr val="bg1"/>
                </a:solidFill>
              </a:rPr>
            </a:br>
            <a:r>
              <a:rPr lang="es-ES_tradnl" altLang="es-MX" sz="2400" b="1" dirty="0">
                <a:solidFill>
                  <a:schemeClr val="bg1"/>
                </a:solidFill>
              </a:rPr>
              <a:t>(GASTO PROGRAMABLE)</a:t>
            </a:r>
            <a:endParaRPr lang="es-ES" altLang="es-MX" sz="2400" b="1" dirty="0">
              <a:solidFill>
                <a:schemeClr val="bg1"/>
              </a:solidFill>
            </a:endParaRPr>
          </a:p>
        </p:txBody>
      </p:sp>
      <p:sp>
        <p:nvSpPr>
          <p:cNvPr id="3" name="Rectángulo 2">
            <a:extLst>
              <a:ext uri="{FF2B5EF4-FFF2-40B4-BE49-F238E27FC236}">
                <a16:creationId xmlns:a16="http://schemas.microsoft.com/office/drawing/2014/main" id="{029EE27E-4D36-4E5E-B6A9-9CF71252E03F}"/>
              </a:ext>
            </a:extLst>
          </p:cNvPr>
          <p:cNvSpPr/>
          <p:nvPr/>
        </p:nvSpPr>
        <p:spPr>
          <a:xfrm>
            <a:off x="1135625" y="6532376"/>
            <a:ext cx="6582697" cy="338554"/>
          </a:xfrm>
          <a:prstGeom prst="rect">
            <a:avLst/>
          </a:prstGeom>
        </p:spPr>
        <p:txBody>
          <a:bodyPr wrap="square">
            <a:spAutoFit/>
          </a:bodyPr>
          <a:lstStyle/>
          <a:p>
            <a:r>
              <a:rPr lang="es-ES" sz="1600" b="1" dirty="0">
                <a:solidFill>
                  <a:schemeClr val="bg1"/>
                </a:solidFill>
              </a:rPr>
              <a:t>1/ Todas las cifras en base al Anexo 1 del  PEF 2020.</a:t>
            </a:r>
          </a:p>
        </p:txBody>
      </p:sp>
      <p:pic>
        <p:nvPicPr>
          <p:cNvPr id="38009" name="Picture 121">
            <a:extLst>
              <a:ext uri="{FF2B5EF4-FFF2-40B4-BE49-F238E27FC236}">
                <a16:creationId xmlns:a16="http://schemas.microsoft.com/office/drawing/2014/main" id="{505E4466-A064-4A71-9A4F-5E47ACAF26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200" y="1184728"/>
            <a:ext cx="8610600"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581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Blip>
                <a:blip r:embed="rId2"/>
              </a:buBlip>
              <a:defRPr sz="3200">
                <a:solidFill>
                  <a:schemeClr val="tx1"/>
                </a:solidFill>
                <a:latin typeface="Constantia" panose="02030602050306030303" pitchFamily="18" charset="0"/>
                <a:ea typeface="MS PGothic" pitchFamily="34" charset="-128"/>
                <a:cs typeface="MS PGothic" pitchFamily="34" charset="-128"/>
              </a:defRPr>
            </a:lvl1pPr>
            <a:lvl2pPr marL="742950" indent="-285750">
              <a:spcBef>
                <a:spcPct val="20000"/>
              </a:spcBef>
              <a:buBlip>
                <a:blip r:embed="rId2"/>
              </a:buBlip>
              <a:defRPr sz="2800">
                <a:solidFill>
                  <a:schemeClr val="tx1"/>
                </a:solidFill>
                <a:latin typeface="Arial" panose="020B0604020202020204" pitchFamily="34" charset="0"/>
                <a:ea typeface="MS PGothic" pitchFamily="34" charset="-128"/>
                <a:cs typeface="MS PGothic" pitchFamily="34" charset="-128"/>
              </a:defRPr>
            </a:lvl2pPr>
            <a:lvl3pPr marL="1143000" indent="-228600">
              <a:spcBef>
                <a:spcPct val="20000"/>
              </a:spcBef>
              <a:buBlip>
                <a:blip r:embed="rId2"/>
              </a:buBlip>
              <a:defRPr sz="2400">
                <a:solidFill>
                  <a:schemeClr val="tx1"/>
                </a:solidFill>
                <a:latin typeface="Arial" panose="020B0604020202020204" pitchFamily="34" charset="0"/>
                <a:ea typeface="MS PGothic" pitchFamily="34" charset="-128"/>
                <a:cs typeface="MS PGothic" pitchFamily="34" charset="-128"/>
              </a:defRPr>
            </a:lvl3pPr>
            <a:lvl4pPr marL="1600200" indent="-228600">
              <a:spcBef>
                <a:spcPct val="20000"/>
              </a:spcBef>
              <a:defRPr sz="2000">
                <a:solidFill>
                  <a:schemeClr val="tx1"/>
                </a:solidFill>
                <a:latin typeface="Arial" panose="020B0604020202020204" pitchFamily="34" charset="0"/>
                <a:ea typeface="MS PGothic" pitchFamily="34" charset="-128"/>
                <a:cs typeface="MS PGothic" pitchFamily="34" charset="-128"/>
              </a:defRPr>
            </a:lvl4pPr>
            <a:lvl5pPr marL="2057400" indent="-228600">
              <a:spcBef>
                <a:spcPct val="20000"/>
              </a:spcBef>
              <a:buChar char="»"/>
              <a:defRPr sz="2000">
                <a:solidFill>
                  <a:schemeClr val="tx1"/>
                </a:solidFill>
                <a:latin typeface="Arial" panose="020B0604020202020204" pitchFamily="34" charset="0"/>
                <a:ea typeface="MS PGothic" pitchFamily="34" charset="-128"/>
                <a:cs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itchFamily="34" charset="-128"/>
                <a:cs typeface="MS PGothic"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fld id="{7F4DD7FC-D2BB-4807-89E4-F5EB6DDD0676}" type="slidenum">
              <a:rPr kumimoji="0" lang="es-MX" altLang="es-MX" sz="1200" b="0" i="0" u="none" strike="noStrike" kern="0" cap="none" spc="0" normalizeH="0" baseline="0" noProof="0">
                <a:ln>
                  <a:noFill/>
                </a:ln>
                <a:solidFill>
                  <a:schemeClr val="tx1"/>
                </a:solidFill>
                <a:effectLst/>
                <a:uLnTx/>
                <a:uFillTx/>
                <a:latin typeface="Arial" panose="020B0604020202020204" pitchFamily="34" charset="0"/>
                <a:ea typeface="MS PGothic" pitchFamily="34" charset="-128"/>
                <a:cs typeface="MS PGothic" pitchFamily="34" charset="-128"/>
              </a:rPr>
              <a:pPr marL="0" marR="0" lvl="0" indent="0" defTabSz="914400" eaLnBrk="1" fontAlgn="auto" latinLnBrk="0" hangingPunct="1">
                <a:lnSpc>
                  <a:spcPct val="100000"/>
                </a:lnSpc>
                <a:spcBef>
                  <a:spcPct val="0"/>
                </a:spcBef>
                <a:spcAft>
                  <a:spcPts val="0"/>
                </a:spcAft>
                <a:buClrTx/>
                <a:buSzTx/>
                <a:buFontTx/>
                <a:buNone/>
                <a:tabLst/>
                <a:defRPr/>
              </a:pPr>
              <a:t>8</a:t>
            </a:fld>
            <a:endParaRPr kumimoji="0" lang="es-ES" altLang="es-MX" sz="1200" b="0" i="0" u="none" strike="noStrike" kern="0" cap="none" spc="0" normalizeH="0" baseline="0" noProof="0" dirty="0">
              <a:ln>
                <a:noFill/>
              </a:ln>
              <a:solidFill>
                <a:schemeClr val="tx1"/>
              </a:solidFill>
              <a:effectLst/>
              <a:uLnTx/>
              <a:uFillTx/>
              <a:latin typeface="Arial" panose="020B0604020202020204" pitchFamily="34" charset="0"/>
              <a:ea typeface="MS PGothic" pitchFamily="34" charset="-128"/>
              <a:cs typeface="MS PGothic" pitchFamily="34" charset="-128"/>
            </a:endParaRPr>
          </a:p>
        </p:txBody>
      </p:sp>
      <p:sp>
        <p:nvSpPr>
          <p:cNvPr id="15363" name="1 Título"/>
          <p:cNvSpPr>
            <a:spLocks noGrp="1"/>
          </p:cNvSpPr>
          <p:nvPr>
            <p:ph type="title" idx="4294967295"/>
          </p:nvPr>
        </p:nvSpPr>
        <p:spPr>
          <a:xfrm>
            <a:off x="-105104" y="3907640"/>
            <a:ext cx="6074979" cy="1745908"/>
          </a:xfrm>
          <a:solidFill>
            <a:srgbClr val="667233"/>
          </a:solidFill>
        </p:spPr>
        <p:txBody>
          <a:bodyPr/>
          <a:lstStyle/>
          <a:p>
            <a:r>
              <a:rPr lang="es-MX" altLang="es-MX" sz="3200" b="1" dirty="0">
                <a:solidFill>
                  <a:schemeClr val="bg1"/>
                </a:solidFill>
                <a:latin typeface="Arial" panose="020B0604020202020204" pitchFamily="34" charset="0"/>
                <a:cs typeface="Arial" panose="020B0604020202020204" pitchFamily="34" charset="0"/>
              </a:rPr>
              <a:t>RESULTADOS PARA EL</a:t>
            </a:r>
            <a:br>
              <a:rPr lang="es-MX" altLang="es-MX" sz="3200" b="1" dirty="0">
                <a:solidFill>
                  <a:schemeClr val="bg1"/>
                </a:solidFill>
                <a:latin typeface="Arial" panose="020B0604020202020204" pitchFamily="34" charset="0"/>
                <a:cs typeface="Arial" panose="020B0604020202020204" pitchFamily="34" charset="0"/>
              </a:rPr>
            </a:br>
            <a:r>
              <a:rPr lang="es-MX" altLang="es-MX" sz="3200" b="1" dirty="0">
                <a:solidFill>
                  <a:schemeClr val="bg1"/>
                </a:solidFill>
                <a:latin typeface="Arial" panose="020B0604020202020204" pitchFamily="34" charset="0"/>
                <a:cs typeface="Arial" panose="020B0604020202020204" pitchFamily="34" charset="0"/>
              </a:rPr>
              <a:t>PROGRAMA ESPECIAL CONCURRENTE (PEC) 2021</a:t>
            </a:r>
          </a:p>
        </p:txBody>
      </p:sp>
    </p:spTree>
    <p:extLst>
      <p:ext uri="{BB962C8B-B14F-4D97-AF65-F5344CB8AC3E}">
        <p14:creationId xmlns:p14="http://schemas.microsoft.com/office/powerpoint/2010/main" val="1351150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noFill/>
        </p:spPr>
        <p:txBody>
          <a:bodyPr>
            <a:noAutofit/>
          </a:bodyPr>
          <a:lstStyle/>
          <a:p>
            <a:pPr>
              <a:defRPr/>
            </a:pPr>
            <a:r>
              <a:rPr lang="es-MX" sz="2400" b="1" cap="all" dirty="0">
                <a:solidFill>
                  <a:schemeClr val="bg1"/>
                </a:solidFill>
                <a:ea typeface="ＭＳ Ｐゴシック" pitchFamily="34" charset="-128"/>
                <a:cs typeface="+mj-cs"/>
              </a:rPr>
              <a:t>LOS RECURSOS PARA EL PEC 2021 REGISTRARON UNA LIGERA REDUCCIÓN</a:t>
            </a:r>
            <a:endParaRPr lang="es-MX" sz="2400" dirty="0">
              <a:solidFill>
                <a:schemeClr val="bg1"/>
              </a:solidFill>
              <a:ea typeface="ＭＳ Ｐゴシック" pitchFamily="34" charset="-128"/>
              <a:cs typeface="+mj-cs"/>
            </a:endParaRPr>
          </a:p>
        </p:txBody>
      </p:sp>
      <p:sp>
        <p:nvSpPr>
          <p:cNvPr id="3" name="Marcador de texto 2">
            <a:extLst>
              <a:ext uri="{FF2B5EF4-FFF2-40B4-BE49-F238E27FC236}">
                <a16:creationId xmlns:a16="http://schemas.microsoft.com/office/drawing/2014/main" id="{D6E054A5-0903-41F7-9EEB-4579E05D667B}"/>
              </a:ext>
            </a:extLst>
          </p:cNvPr>
          <p:cNvSpPr>
            <a:spLocks noGrp="1"/>
          </p:cNvSpPr>
          <p:nvPr>
            <p:ph type="body" sz="quarter" idx="11"/>
          </p:nvPr>
        </p:nvSpPr>
        <p:spPr/>
        <p:txBody>
          <a:bodyPr/>
          <a:lstStyle/>
          <a:p>
            <a:endParaRPr lang="es-MX"/>
          </a:p>
        </p:txBody>
      </p:sp>
      <p:graphicFrame>
        <p:nvGraphicFramePr>
          <p:cNvPr id="5" name="Gráfico 4"/>
          <p:cNvGraphicFramePr/>
          <p:nvPr>
            <p:extLst>
              <p:ext uri="{D42A27DB-BD31-4B8C-83A1-F6EECF244321}">
                <p14:modId xmlns:p14="http://schemas.microsoft.com/office/powerpoint/2010/main" val="2984733966"/>
              </p:ext>
            </p:extLst>
          </p:nvPr>
        </p:nvGraphicFramePr>
        <p:xfrm>
          <a:off x="287064" y="1914431"/>
          <a:ext cx="7931426" cy="4533302"/>
        </p:xfrm>
        <a:graphic>
          <a:graphicData uri="http://schemas.openxmlformats.org/drawingml/2006/chart">
            <c:chart xmlns:c="http://schemas.openxmlformats.org/drawingml/2006/chart" xmlns:r="http://schemas.openxmlformats.org/officeDocument/2006/relationships" r:id="rId2"/>
          </a:graphicData>
        </a:graphic>
      </p:graphicFrame>
      <p:sp>
        <p:nvSpPr>
          <p:cNvPr id="4" name="Flecha: a la derecha 3"/>
          <p:cNvSpPr/>
          <p:nvPr/>
        </p:nvSpPr>
        <p:spPr>
          <a:xfrm rot="287817" flipV="1">
            <a:off x="3926460" y="2790007"/>
            <a:ext cx="1993843" cy="185332"/>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a:ln>
                <a:noFill/>
              </a:ln>
              <a:solidFill>
                <a:sysClr val="windowText" lastClr="000000"/>
              </a:solidFill>
              <a:effectLst/>
              <a:uLnTx/>
              <a:uFillTx/>
            </a:endParaRPr>
          </a:p>
        </p:txBody>
      </p:sp>
      <p:sp>
        <p:nvSpPr>
          <p:cNvPr id="6" name="CuadroTexto 5"/>
          <p:cNvSpPr txBox="1"/>
          <p:nvPr/>
        </p:nvSpPr>
        <p:spPr>
          <a:xfrm rot="286844">
            <a:off x="4023560" y="2392930"/>
            <a:ext cx="1883849"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1600" b="1" i="0" u="none" strike="noStrike" kern="0" cap="none" spc="0" normalizeH="0" baseline="0" noProof="0" dirty="0">
                <a:ln>
                  <a:noFill/>
                </a:ln>
                <a:solidFill>
                  <a:sysClr val="windowText" lastClr="000000"/>
                </a:solidFill>
                <a:effectLst/>
                <a:uLnTx/>
                <a:uFillTx/>
              </a:rPr>
              <a:t>-1.4%, -4,643.2 </a:t>
            </a:r>
            <a:r>
              <a:rPr kumimoji="0" lang="es-MX" sz="1600" b="1" i="0" u="none" strike="noStrike" kern="0" cap="none" spc="0" normalizeH="0" baseline="0" noProof="0" dirty="0" err="1">
                <a:ln>
                  <a:noFill/>
                </a:ln>
                <a:solidFill>
                  <a:sysClr val="windowText" lastClr="000000"/>
                </a:solidFill>
                <a:effectLst/>
                <a:uLnTx/>
                <a:uFillTx/>
              </a:rPr>
              <a:t>mdp</a:t>
            </a:r>
            <a:endParaRPr kumimoji="0" lang="es-MX" sz="1600" b="1" i="0" u="none" strike="noStrike" kern="0" cap="none" spc="0" normalizeH="0" baseline="0" noProof="0" dirty="0">
              <a:ln>
                <a:noFill/>
              </a:ln>
              <a:solidFill>
                <a:sysClr val="windowText" lastClr="000000"/>
              </a:solidFill>
              <a:effectLst/>
              <a:uLnTx/>
              <a:uFillTx/>
            </a:endParaRPr>
          </a:p>
        </p:txBody>
      </p:sp>
      <p:sp>
        <p:nvSpPr>
          <p:cNvPr id="7" name="Rectángulo 6">
            <a:extLst>
              <a:ext uri="{FF2B5EF4-FFF2-40B4-BE49-F238E27FC236}">
                <a16:creationId xmlns:a16="http://schemas.microsoft.com/office/drawing/2014/main" id="{1F03E486-F8C0-4D76-AF10-D8AEF779088D}"/>
              </a:ext>
            </a:extLst>
          </p:cNvPr>
          <p:cNvSpPr/>
          <p:nvPr/>
        </p:nvSpPr>
        <p:spPr>
          <a:xfrm>
            <a:off x="2299209" y="1144990"/>
            <a:ext cx="4572000" cy="769441"/>
          </a:xfrm>
          <a:prstGeom prst="rect">
            <a:avLst/>
          </a:prstGeom>
        </p:spPr>
        <p:txBody>
          <a:bodyPr>
            <a:spAutoFit/>
          </a:bodyPr>
          <a:lstStyle/>
          <a:p>
            <a:pPr algn="ctr">
              <a:defRPr sz="2200" b="1" i="0" u="none" strike="noStrike" kern="1200" cap="all" spc="150" baseline="0">
                <a:solidFill>
                  <a:prstClr val="black"/>
                </a:solidFill>
                <a:latin typeface="Arial" panose="020B0604020202020204" pitchFamily="34" charset="0"/>
                <a:ea typeface="+mn-ea"/>
                <a:cs typeface="Arial" panose="020B0604020202020204" pitchFamily="34" charset="0"/>
              </a:defRPr>
            </a:pPr>
            <a:r>
              <a:rPr lang="es-MX" b="1" cap="all" dirty="0"/>
              <a:t>Aprobado legislativo LXIV 2021 vs 2020.</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6765969"/>
      </p:ext>
    </p:extLst>
  </p:cSld>
  <p:clrMapOvr>
    <a:masterClrMapping/>
  </p:clrMapOvr>
</p:sld>
</file>

<file path=ppt/theme/theme1.xml><?xml version="1.0" encoding="utf-8"?>
<a:theme xmlns:a="http://schemas.openxmlformats.org/drawingml/2006/main" name="NUEVAP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ción1" id="{26C4970B-7830-4EBC-B5D0-77BBE5170CCD}" vid="{35A6B027-8457-4507-845F-D1030BBBADF4}"/>
    </a:ext>
  </a:extLst>
</a:theme>
</file>

<file path=ppt/theme/theme2.xml><?xml version="1.0" encoding="utf-8"?>
<a:theme xmlns:a="http://schemas.openxmlformats.org/drawingml/2006/main" name="1_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ción1" id="{26C4970B-7830-4EBC-B5D0-77BBE5170CCD}" vid="{6C985909-F3CD-46E0-9FF9-44E9D02C60C4}"/>
    </a:ext>
  </a:extLst>
</a:theme>
</file>

<file path=ppt/theme/theme3.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ción1" id="{26C4970B-7830-4EBC-B5D0-77BBE5170CCD}" vid="{86AE1066-BDFE-456F-AE76-75E69946ED6C}"/>
    </a:ext>
  </a:extLst>
</a:theme>
</file>

<file path=ppt/theme/theme4.xml><?xml version="1.0" encoding="utf-8"?>
<a:theme xmlns:a="http://schemas.openxmlformats.org/drawingml/2006/main" name="2_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UEVA PLANTILLA CNA2.potx" id="{E389DF3F-5CED-4905-A697-84116A35273C}" vid="{16ADFB9D-FFF1-4008-B51F-773507B8AF8E}"/>
    </a:ext>
  </a:extLst>
</a:theme>
</file>

<file path=ppt/theme/theme5.xml><?xml version="1.0" encoding="utf-8"?>
<a:theme xmlns:a="http://schemas.openxmlformats.org/drawingml/2006/main" name="3_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ción1" id="{26C4970B-7830-4EBC-B5D0-77BBE5170CCD}" vid="{6C985909-F3CD-46E0-9FF9-44E9D02C60C4}"/>
    </a:ext>
  </a:ext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CNA2</Template>
  <TotalTime>3490</TotalTime>
  <Words>1790</Words>
  <Application>Microsoft Office PowerPoint</Application>
  <PresentationFormat>Presentación en pantalla (4:3)</PresentationFormat>
  <Paragraphs>155</Paragraphs>
  <Slides>33</Slides>
  <Notes>5</Notes>
  <HiddenSlides>0</HiddenSlides>
  <MMClips>0</MMClips>
  <ScaleCrop>false</ScaleCrop>
  <HeadingPairs>
    <vt:vector size="6" baseType="variant">
      <vt:variant>
        <vt:lpstr>Fuentes usadas</vt:lpstr>
      </vt:variant>
      <vt:variant>
        <vt:i4>4</vt:i4>
      </vt:variant>
      <vt:variant>
        <vt:lpstr>Tema</vt:lpstr>
      </vt:variant>
      <vt:variant>
        <vt:i4>5</vt:i4>
      </vt:variant>
      <vt:variant>
        <vt:lpstr>Títulos de diapositiva</vt:lpstr>
      </vt:variant>
      <vt:variant>
        <vt:i4>33</vt:i4>
      </vt:variant>
    </vt:vector>
  </HeadingPairs>
  <TitlesOfParts>
    <vt:vector size="42" baseType="lpstr">
      <vt:lpstr>Arial</vt:lpstr>
      <vt:lpstr>Calibri</vt:lpstr>
      <vt:lpstr>Constantia</vt:lpstr>
      <vt:lpstr>Wingdings</vt:lpstr>
      <vt:lpstr>NUEVAPP</vt:lpstr>
      <vt:lpstr>1_Diseño personalizado</vt:lpstr>
      <vt:lpstr>Diseño personalizado</vt:lpstr>
      <vt:lpstr>2_Diseño personalizado</vt:lpstr>
      <vt:lpstr>3_Diseño personalizado</vt:lpstr>
      <vt:lpstr>ANÁLISIS DEL PRESUPUESTO DE EGRESOS DE LA FEDERACIÓN (PEF) 2021 PARA EL CAMPO… </vt:lpstr>
      <vt:lpstr>GASTO TOTAL DEL  GOBIERNO FEDERAL, PEC, SADER Y RAMOS ADMINISTRATIVOS</vt:lpstr>
      <vt:lpstr>RESULTADOS PARA EL GASTO NETO TOTAL, EL PEC Y LA SADER</vt:lpstr>
      <vt:lpstr>RESULTADOS PARA EL GASTO NETO TOTAL, EL PEC Y LA SADER *</vt:lpstr>
      <vt:lpstr>CAMBIOS EN EL PEF 2021 vs 2020</vt:lpstr>
      <vt:lpstr>PRESUPUESTO POR RAMOS ADMINISTRATIVOS (GASTO PROGRAMABLE)</vt:lpstr>
      <vt:lpstr>PRESUPUESTO POR RAMOS ADMINISTRATIVOS (GASTO PROGRAMABLE)</vt:lpstr>
      <vt:lpstr>RESULTADOS PARA EL PROGRAMA ESPECIAL CONCURRENTE (PEC) 2021</vt:lpstr>
      <vt:lpstr>LOS RECURSOS PARA EL PEC 2021 REGISTRARON UNA LIGERA REDUCCIÓN</vt:lpstr>
      <vt:lpstr>PEC POR VERTIENTES: aprobado legislativo 2021 vs. 2020</vt:lpstr>
      <vt:lpstr>PROGRAMA ESPECIAL CONCURRENTE 2021 vs. 2020  POR VERTIENTES 1/</vt:lpstr>
      <vt:lpstr>Presentación de PowerPoint</vt:lpstr>
      <vt:lpstr>PRESUPUESTO ESPECIAL CONCURRENTE 2021 vs. 2020  POR PROGRAMA 1/</vt:lpstr>
      <vt:lpstr>PEC 2021 POR DEPENDENCIAS (ramos): aprobado legislativo 2021 vs 2020</vt:lpstr>
      <vt:lpstr>PRESUPUESTO ESPECIAL CONCURRENTE 2021 vs 2020  POR DEPENDENCIAS 1/</vt:lpstr>
      <vt:lpstr>RESULTADOS PARA LA SADER (RAMO 08)</vt:lpstr>
      <vt:lpstr>LOS RECURSOS PARA LA SADER REGISTRARON UNA AMPLIACIÓN DEL 3.6%, EQUIVALENTE A 1.7 MIL MDP</vt:lpstr>
      <vt:lpstr>RESULTADOS PARA LA SADER  EN LO GENERAL</vt:lpstr>
      <vt:lpstr>RESULTADOS PARA LA SADER  EN LO GENERAL</vt:lpstr>
      <vt:lpstr>RESULTADOS PARA LA SADER  EN LO GENERAL</vt:lpstr>
      <vt:lpstr>Sader (ramo 08) 2020 POR PROGRAMAS:  aprobado legislativo 2021 vs 2020</vt:lpstr>
      <vt:lpstr>SADER (RAMO 08) POR PROGRAMAS:  RECURSOS DESTINADOS A ENTIDADES FEDERATIVAS</vt:lpstr>
      <vt:lpstr>RESULTADOS EN LA DISTRIBUCIÓN DE RECURSOS DESTINADOS A LAS ENTIDADES FEDERATIVAS (ANEXO 11.1 DEL PEF 2021)</vt:lpstr>
      <vt:lpstr>MAS ALLÁ DE LA SADER, EN MATERIA DE FINANCIAMIENTO Y SEGURO:</vt:lpstr>
      <vt:lpstr>ANEXO “A” ANEXO 11: RESULTADOS PEC 2021  </vt:lpstr>
      <vt:lpstr>ANEXO 11 (PEC 2021 vs 2020 APROBADOS) </vt:lpstr>
      <vt:lpstr>ANEXO 11 (PEC 2021 vs 2020 APROBADOS) </vt:lpstr>
      <vt:lpstr>ANEXO 11 (PEC 2021 vs 2020  APROBADOS) </vt:lpstr>
      <vt:lpstr>ANEXO 11 (PEC 2021 vs 2020 APROBADOS) </vt:lpstr>
      <vt:lpstr>ANEXO 11 (PEC 2021 vs 2020 APROBADOS) </vt:lpstr>
      <vt:lpstr>ANEXO “B” ANEXO 11: RESULTADOS PEC 2020  SADER (RAMO 08)</vt:lpstr>
      <vt:lpstr>SADER (RAMO 08) EN BASE AL ANEXO 11 (PEC) </vt:lpstr>
      <vt:lpstr>SADER (RAMO 08) EN BASE AL ANEXO 11 (PEC) </vt:lpstr>
    </vt:vector>
  </TitlesOfParts>
  <Company>CNA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Consejo Nacional Agropecuario _2</dc:creator>
  <cp:lastModifiedBy>Consejo Nacional Agropecuario</cp:lastModifiedBy>
  <cp:revision>213</cp:revision>
  <cp:lastPrinted>2018-12-19T22:20:53Z</cp:lastPrinted>
  <dcterms:created xsi:type="dcterms:W3CDTF">2017-11-13T19:06:14Z</dcterms:created>
  <dcterms:modified xsi:type="dcterms:W3CDTF">2020-11-14T00:21:05Z</dcterms:modified>
</cp:coreProperties>
</file>